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3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4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5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6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7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8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9.xml" ContentType="application/vnd.openxmlformats-officedocument.drawingml.chartshape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0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11.xml" ContentType="application/vnd.openxmlformats-officedocument.drawingml.chartshape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2.xml" ContentType="application/vnd.openxmlformats-officedocument.drawingml.chartshape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4"/>
  </p:notesMasterIdLst>
  <p:sldIdLst>
    <p:sldId id="330" r:id="rId3"/>
    <p:sldId id="257" r:id="rId4"/>
    <p:sldId id="258" r:id="rId5"/>
    <p:sldId id="259" r:id="rId6"/>
    <p:sldId id="2031" r:id="rId7"/>
    <p:sldId id="260" r:id="rId8"/>
    <p:sldId id="281" r:id="rId9"/>
    <p:sldId id="2017" r:id="rId10"/>
    <p:sldId id="2018" r:id="rId11"/>
    <p:sldId id="2019" r:id="rId12"/>
    <p:sldId id="2020" r:id="rId13"/>
    <p:sldId id="2021" r:id="rId14"/>
    <p:sldId id="2022" r:id="rId15"/>
    <p:sldId id="2023" r:id="rId16"/>
    <p:sldId id="2024" r:id="rId17"/>
    <p:sldId id="2025" r:id="rId18"/>
    <p:sldId id="284" r:id="rId19"/>
    <p:sldId id="279" r:id="rId20"/>
    <p:sldId id="286" r:id="rId21"/>
    <p:sldId id="285" r:id="rId22"/>
    <p:sldId id="287" r:id="rId23"/>
    <p:sldId id="2027" r:id="rId24"/>
    <p:sldId id="289" r:id="rId25"/>
    <p:sldId id="288" r:id="rId26"/>
    <p:sldId id="297" r:id="rId27"/>
    <p:sldId id="293" r:id="rId28"/>
    <p:sldId id="298" r:id="rId29"/>
    <p:sldId id="2028" r:id="rId30"/>
    <p:sldId id="299" r:id="rId31"/>
    <p:sldId id="300" r:id="rId32"/>
    <p:sldId id="301" r:id="rId33"/>
    <p:sldId id="309" r:id="rId34"/>
    <p:sldId id="304" r:id="rId35"/>
    <p:sldId id="303" r:id="rId36"/>
    <p:sldId id="305" r:id="rId37"/>
    <p:sldId id="306" r:id="rId38"/>
    <p:sldId id="307" r:id="rId39"/>
    <p:sldId id="308" r:id="rId40"/>
    <p:sldId id="310" r:id="rId41"/>
    <p:sldId id="2029" r:id="rId42"/>
    <p:sldId id="311" r:id="rId43"/>
    <p:sldId id="312" r:id="rId44"/>
    <p:sldId id="315" r:id="rId45"/>
    <p:sldId id="318" r:id="rId46"/>
    <p:sldId id="317" r:id="rId47"/>
    <p:sldId id="319" r:id="rId48"/>
    <p:sldId id="320" r:id="rId49"/>
    <p:sldId id="321" r:id="rId50"/>
    <p:sldId id="322" r:id="rId51"/>
    <p:sldId id="323" r:id="rId52"/>
    <p:sldId id="2026" r:id="rId53"/>
    <p:sldId id="1937" r:id="rId54"/>
    <p:sldId id="328" r:id="rId55"/>
    <p:sldId id="329" r:id="rId56"/>
    <p:sldId id="1938" r:id="rId57"/>
    <p:sldId id="331" r:id="rId58"/>
    <p:sldId id="1939" r:id="rId59"/>
    <p:sldId id="2012" r:id="rId60"/>
    <p:sldId id="1940" r:id="rId61"/>
    <p:sldId id="1941" r:id="rId62"/>
    <p:sldId id="1942" r:id="rId63"/>
    <p:sldId id="1943" r:id="rId64"/>
    <p:sldId id="1944" r:id="rId65"/>
    <p:sldId id="343" r:id="rId66"/>
    <p:sldId id="344" r:id="rId67"/>
    <p:sldId id="2030" r:id="rId68"/>
    <p:sldId id="1945" r:id="rId69"/>
    <p:sldId id="1946" r:id="rId70"/>
    <p:sldId id="339" r:id="rId71"/>
    <p:sldId id="340" r:id="rId72"/>
    <p:sldId id="341" r:id="rId73"/>
    <p:sldId id="342" r:id="rId74"/>
    <p:sldId id="356" r:id="rId75"/>
    <p:sldId id="357" r:id="rId76"/>
    <p:sldId id="358" r:id="rId77"/>
    <p:sldId id="347" r:id="rId78"/>
    <p:sldId id="349" r:id="rId79"/>
    <p:sldId id="345" r:id="rId80"/>
    <p:sldId id="348" r:id="rId81"/>
    <p:sldId id="350" r:id="rId82"/>
    <p:sldId id="352" r:id="rId83"/>
    <p:sldId id="353" r:id="rId84"/>
    <p:sldId id="351" r:id="rId85"/>
    <p:sldId id="354" r:id="rId86"/>
    <p:sldId id="346" r:id="rId87"/>
    <p:sldId id="355" r:id="rId88"/>
    <p:sldId id="363" r:id="rId89"/>
    <p:sldId id="364" r:id="rId90"/>
    <p:sldId id="681" r:id="rId91"/>
    <p:sldId id="316" r:id="rId92"/>
    <p:sldId id="324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FD6D"/>
    <a:srgbClr val="00FF00"/>
    <a:srgbClr val="FF0000"/>
    <a:srgbClr val="FB1C05"/>
    <a:srgbClr val="FC6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92"/>
    <p:restoredTop sz="94694"/>
  </p:normalViewPr>
  <p:slideViewPr>
    <p:cSldViewPr>
      <p:cViewPr>
        <p:scale>
          <a:sx n="148" d="100"/>
          <a:sy n="148" d="100"/>
        </p:scale>
        <p:origin x="4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4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7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8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9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0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11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F9-47D8-AED2-49EFEE2CEC55}"/>
              </c:ext>
            </c:extLst>
          </c:dPt>
          <c:dLbls>
            <c:dLbl>
              <c:idx val="0"/>
              <c:layout>
                <c:manualLayout>
                  <c:x val="-1.28205128205128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BAF-7449-A33D-4C7CA7ED964B}"/>
                </c:ext>
              </c:extLst>
            </c:dLbl>
            <c:dLbl>
              <c:idx val="1"/>
              <c:layout>
                <c:manualLayout>
                  <c:x val="-2.1367521367521392E-2"/>
                  <c:y val="-1.226856780105373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BAF-7449-A33D-4C7CA7ED96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F9-47D8-AED2-49EFEE2CE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795695152"/>
        <c:axId val="795697472"/>
      </c:barChart>
      <c:catAx>
        <c:axId val="79569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5697472"/>
        <c:crosses val="autoZero"/>
        <c:auto val="1"/>
        <c:lblAlgn val="ctr"/>
        <c:lblOffset val="100"/>
        <c:noMultiLvlLbl val="0"/>
      </c:catAx>
      <c:valAx>
        <c:axId val="79569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569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DC-40F1-904A-7A76EFE324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DC-40F1-904A-7A76EFE324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24489536"/>
        <c:axId val="1424491312"/>
      </c:barChart>
      <c:catAx>
        <c:axId val="142448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24491312"/>
        <c:crosses val="autoZero"/>
        <c:auto val="1"/>
        <c:lblAlgn val="ctr"/>
        <c:lblOffset val="100"/>
        <c:noMultiLvlLbl val="0"/>
      </c:catAx>
      <c:valAx>
        <c:axId val="142449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24489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/>
              <a:t>AlexNet</a:t>
            </a:r>
            <a:r>
              <a:rPr lang="en-US" sz="2000" dirty="0"/>
              <a:t> vs VGG-16</a:t>
            </a:r>
          </a:p>
          <a:p>
            <a:pPr>
              <a:defRPr sz="2000"/>
            </a:pPr>
            <a:r>
              <a:rPr lang="en-US" sz="2000" dirty="0"/>
              <a:t> (Memory, KB)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'AlexNet vs VGG-16'!$C$6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VGG-16'!$C$7:$C$14</c:f>
              <c:numCache>
                <c:formatCode>General</c:formatCode>
                <c:ptCount val="8"/>
                <c:pt idx="0">
                  <c:v>784</c:v>
                </c:pt>
                <c:pt idx="1">
                  <c:v>546.75</c:v>
                </c:pt>
                <c:pt idx="2">
                  <c:v>253.5</c:v>
                </c:pt>
                <c:pt idx="3">
                  <c:v>169</c:v>
                </c:pt>
                <c:pt idx="4">
                  <c:v>169</c:v>
                </c:pt>
                <c:pt idx="5">
                  <c:v>16</c:v>
                </c:pt>
                <c:pt idx="6">
                  <c:v>16</c:v>
                </c:pt>
                <c:pt idx="7">
                  <c:v>3.90625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45-4D1A-B85E-4929C7F01DA1}"/>
            </c:ext>
          </c:extLst>
        </c:ser>
        <c:ser>
          <c:idx val="1"/>
          <c:order val="1"/>
          <c:tx>
            <c:strRef>
              <c:f>'AlexNet vs VGG-16'!$D$6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VGG-16'!$D$7:$D$14</c:f>
              <c:numCache>
                <c:formatCode>0</c:formatCode>
                <c:ptCount val="8"/>
                <c:pt idx="0">
                  <c:v>25088</c:v>
                </c:pt>
                <c:pt idx="1">
                  <c:v>12544</c:v>
                </c:pt>
                <c:pt idx="2">
                  <c:v>6272</c:v>
                </c:pt>
                <c:pt idx="3">
                  <c:v>4704</c:v>
                </c:pt>
                <c:pt idx="4">
                  <c:v>1176</c:v>
                </c:pt>
                <c:pt idx="5">
                  <c:v>16</c:v>
                </c:pt>
                <c:pt idx="6">
                  <c:v>16</c:v>
                </c:pt>
                <c:pt idx="7">
                  <c:v>3.90625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45-4D1A-B85E-4929C7F01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829666752"/>
        <c:axId val="1467886784"/>
      </c:barChart>
      <c:catAx>
        <c:axId val="829666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7886784"/>
        <c:crosses val="autoZero"/>
        <c:auto val="1"/>
        <c:lblAlgn val="ctr"/>
        <c:lblOffset val="100"/>
        <c:noMultiLvlLbl val="0"/>
      </c:catAx>
      <c:valAx>
        <c:axId val="1467886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666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/>
              <a:t>AlexNet</a:t>
            </a:r>
            <a:r>
              <a:rPr lang="en-US" sz="2000" dirty="0"/>
              <a:t> vs VGG-16 </a:t>
            </a:r>
          </a:p>
          <a:p>
            <a:pPr>
              <a:defRPr sz="2000"/>
            </a:pPr>
            <a:r>
              <a:rPr lang="en-US" sz="2000" dirty="0"/>
              <a:t>(</a:t>
            </a:r>
            <a:r>
              <a:rPr lang="en-US" sz="2000" dirty="0" err="1"/>
              <a:t>Params</a:t>
            </a:r>
            <a:r>
              <a:rPr lang="en-US" sz="2000" dirty="0"/>
              <a:t>, 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'AlexNet vs VGG-16'!$E$6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VGG-16'!$E$7:$E$14</c:f>
              <c:numCache>
                <c:formatCode>General</c:formatCode>
                <c:ptCount val="8"/>
                <c:pt idx="0">
                  <c:v>23.295999999999999</c:v>
                </c:pt>
                <c:pt idx="1">
                  <c:v>307.392</c:v>
                </c:pt>
                <c:pt idx="2">
                  <c:v>663.93599999999935</c:v>
                </c:pt>
                <c:pt idx="3">
                  <c:v>884.99199999999996</c:v>
                </c:pt>
                <c:pt idx="4">
                  <c:v>590.08000000000004</c:v>
                </c:pt>
                <c:pt idx="5">
                  <c:v>37752.832000000002</c:v>
                </c:pt>
                <c:pt idx="6">
                  <c:v>16781.312000000002</c:v>
                </c:pt>
                <c:pt idx="7">
                  <c:v>4097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7-4BC3-93F6-0F48069ED2F1}"/>
            </c:ext>
          </c:extLst>
        </c:ser>
        <c:ser>
          <c:idx val="1"/>
          <c:order val="1"/>
          <c:tx>
            <c:strRef>
              <c:f>'AlexNet vs VGG-16'!$F$6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VGG-16'!$F$7:$F$14</c:f>
              <c:numCache>
                <c:formatCode>0</c:formatCode>
                <c:ptCount val="8"/>
                <c:pt idx="0">
                  <c:v>38.72</c:v>
                </c:pt>
                <c:pt idx="1">
                  <c:v>221.44</c:v>
                </c:pt>
                <c:pt idx="2">
                  <c:v>885.24800000000005</c:v>
                </c:pt>
                <c:pt idx="3">
                  <c:v>5899.7759999999998</c:v>
                </c:pt>
                <c:pt idx="4">
                  <c:v>7079.424</c:v>
                </c:pt>
                <c:pt idx="5">
                  <c:v>102760.448</c:v>
                </c:pt>
                <c:pt idx="6">
                  <c:v>16777.216</c:v>
                </c:pt>
                <c:pt idx="7">
                  <c:v>4096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67-4BC3-93F6-0F48069ED2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483180592"/>
        <c:axId val="1483182912"/>
      </c:barChart>
      <c:catAx>
        <c:axId val="148318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3182912"/>
        <c:crosses val="autoZero"/>
        <c:auto val="1"/>
        <c:lblAlgn val="ctr"/>
        <c:lblOffset val="100"/>
        <c:noMultiLvlLbl val="0"/>
      </c:catAx>
      <c:valAx>
        <c:axId val="1483182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3180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/>
              <a:t>AlexNet</a:t>
            </a:r>
            <a:r>
              <a:rPr lang="en-US" sz="2000" dirty="0"/>
              <a:t> vs VGG-16 </a:t>
            </a:r>
          </a:p>
          <a:p>
            <a:pPr>
              <a:defRPr sz="2000"/>
            </a:pPr>
            <a:r>
              <a:rPr lang="en-US" sz="2000" dirty="0"/>
              <a:t>(MFLOPs)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'AlexNet vs VGG-16'!$G$6</c:f>
              <c:strCache>
                <c:ptCount val="1"/>
                <c:pt idx="0">
                  <c:v>AlexNet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VGG-16'!$G$7:$G$14</c:f>
              <c:numCache>
                <c:formatCode>General</c:formatCode>
                <c:ptCount val="8"/>
                <c:pt idx="0">
                  <c:v>72.855551999999946</c:v>
                </c:pt>
                <c:pt idx="1">
                  <c:v>223.94880000000001</c:v>
                </c:pt>
                <c:pt idx="2">
                  <c:v>112.140288</c:v>
                </c:pt>
                <c:pt idx="3">
                  <c:v>149.52038400000001</c:v>
                </c:pt>
                <c:pt idx="4">
                  <c:v>99.680256</c:v>
                </c:pt>
                <c:pt idx="5">
                  <c:v>37.748736000000001</c:v>
                </c:pt>
                <c:pt idx="6">
                  <c:v>16.777215999999999</c:v>
                </c:pt>
                <c:pt idx="7">
                  <c:v>4.0960000000000001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42-4233-AB7F-319FB513AFDE}"/>
            </c:ext>
          </c:extLst>
        </c:ser>
        <c:ser>
          <c:idx val="1"/>
          <c:order val="1"/>
          <c:tx>
            <c:strRef>
              <c:f>'AlexNet vs VGG-16'!$H$6</c:f>
              <c:strCache>
                <c:ptCount val="1"/>
                <c:pt idx="0">
                  <c:v>VGG-16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'AlexNet vs VGG-16'!$B$7:$B$14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'AlexNet vs VGG-16'!$H$7:$H$14</c:f>
              <c:numCache>
                <c:formatCode>0</c:formatCode>
                <c:ptCount val="8"/>
                <c:pt idx="0">
                  <c:v>1936.392192</c:v>
                </c:pt>
                <c:pt idx="1">
                  <c:v>2774.5320959999999</c:v>
                </c:pt>
                <c:pt idx="2">
                  <c:v>2774.5320959999999</c:v>
                </c:pt>
                <c:pt idx="3">
                  <c:v>4624.2201599999999</c:v>
                </c:pt>
                <c:pt idx="4">
                  <c:v>1387.266048</c:v>
                </c:pt>
                <c:pt idx="5">
                  <c:v>102.760448</c:v>
                </c:pt>
                <c:pt idx="6">
                  <c:v>16.777215999999999</c:v>
                </c:pt>
                <c:pt idx="7">
                  <c:v>4.0960000000000001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42-4233-AB7F-319FB513AF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467720000"/>
        <c:axId val="1422358336"/>
      </c:barChart>
      <c:catAx>
        <c:axId val="146772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22358336"/>
        <c:crosses val="autoZero"/>
        <c:auto val="1"/>
        <c:lblAlgn val="ctr"/>
        <c:lblOffset val="100"/>
        <c:noMultiLvlLbl val="0"/>
      </c:catAx>
      <c:valAx>
        <c:axId val="142235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7720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3E-4D40-86B8-201AEDB3EA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3E-4D40-86B8-201AEDB3EA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34061296"/>
        <c:axId val="1434063616"/>
      </c:barChart>
      <c:catAx>
        <c:axId val="1434061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4063616"/>
        <c:crosses val="autoZero"/>
        <c:auto val="1"/>
        <c:lblAlgn val="ctr"/>
        <c:lblOffset val="100"/>
        <c:noMultiLvlLbl val="0"/>
      </c:catAx>
      <c:valAx>
        <c:axId val="143406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4061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3E-48B8-B792-7E6E5B4D32D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3E-48B8-B792-7E6E5B4D3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33783840"/>
        <c:axId val="1433786160"/>
      </c:barChart>
      <c:catAx>
        <c:axId val="1433783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3786160"/>
        <c:crosses val="autoZero"/>
        <c:auto val="1"/>
        <c:lblAlgn val="ctr"/>
        <c:lblOffset val="100"/>
        <c:noMultiLvlLbl val="0"/>
      </c:catAx>
      <c:valAx>
        <c:axId val="143378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378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3F-4A23-8394-43748CD6AF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3F-4A23-8394-43748CD6AF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80544576"/>
        <c:axId val="1480539072"/>
      </c:barChart>
      <c:catAx>
        <c:axId val="148054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0539072"/>
        <c:crosses val="autoZero"/>
        <c:auto val="1"/>
        <c:lblAlgn val="ctr"/>
        <c:lblOffset val="100"/>
        <c:noMultiLvlLbl val="0"/>
      </c:catAx>
      <c:valAx>
        <c:axId val="148053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054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0B-4D73-BADD-51006AD955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0B-4D73-BADD-51006AD95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80423232"/>
        <c:axId val="1480418816"/>
      </c:barChart>
      <c:catAx>
        <c:axId val="148042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0418816"/>
        <c:crosses val="autoZero"/>
        <c:auto val="1"/>
        <c:lblAlgn val="ctr"/>
        <c:lblOffset val="100"/>
        <c:noMultiLvlLbl val="0"/>
      </c:catAx>
      <c:valAx>
        <c:axId val="148041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042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EC-4ACC-88FE-CF16A3EB42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EC-4ACC-88FE-CF16A3EB42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367744752"/>
        <c:axId val="1480496800"/>
      </c:barChart>
      <c:catAx>
        <c:axId val="136774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0496800"/>
        <c:crosses val="autoZero"/>
        <c:auto val="1"/>
        <c:lblAlgn val="ctr"/>
        <c:lblOffset val="100"/>
        <c:noMultiLvlLbl val="0"/>
      </c:catAx>
      <c:valAx>
        <c:axId val="148049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67744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64-41BC-9752-F41968163F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64-41BC-9752-F41968163F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829978832"/>
        <c:axId val="829980608"/>
      </c:barChart>
      <c:catAx>
        <c:axId val="82997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980608"/>
        <c:crosses val="autoZero"/>
        <c:auto val="1"/>
        <c:lblAlgn val="ctr"/>
        <c:lblOffset val="100"/>
        <c:noMultiLvlLbl val="0"/>
      </c:catAx>
      <c:valAx>
        <c:axId val="82998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97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26-478B-B48C-3569A39FAAB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26-478B-B48C-3569A39FA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64092032"/>
        <c:axId val="1464094352"/>
      </c:barChart>
      <c:catAx>
        <c:axId val="146409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4094352"/>
        <c:crosses val="autoZero"/>
        <c:auto val="1"/>
        <c:lblAlgn val="ctr"/>
        <c:lblOffset val="100"/>
        <c:noMultiLvlLbl val="0"/>
      </c:catAx>
      <c:valAx>
        <c:axId val="1464094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64092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Memory (KB)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AlexNet!$B$20:$B$27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AlexNet!$K$20:$K$27</c:f>
              <c:numCache>
                <c:formatCode>General</c:formatCode>
                <c:ptCount val="8"/>
                <c:pt idx="0">
                  <c:v>784</c:v>
                </c:pt>
                <c:pt idx="1">
                  <c:v>546.75</c:v>
                </c:pt>
                <c:pt idx="2">
                  <c:v>253.5</c:v>
                </c:pt>
                <c:pt idx="3">
                  <c:v>169</c:v>
                </c:pt>
                <c:pt idx="4">
                  <c:v>169</c:v>
                </c:pt>
                <c:pt idx="5">
                  <c:v>16</c:v>
                </c:pt>
                <c:pt idx="6">
                  <c:v>16</c:v>
                </c:pt>
                <c:pt idx="7">
                  <c:v>3.90625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7B-4B7E-B032-47C1ED995C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3877776"/>
        <c:axId val="1434430848"/>
      </c:barChart>
      <c:catAx>
        <c:axId val="143387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4430848"/>
        <c:crosses val="autoZero"/>
        <c:auto val="1"/>
        <c:lblAlgn val="ctr"/>
        <c:lblOffset val="100"/>
        <c:noMultiLvlLbl val="0"/>
      </c:catAx>
      <c:valAx>
        <c:axId val="1434430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3877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AlexNet!$L$19</c:f>
              <c:strCache>
                <c:ptCount val="1"/>
                <c:pt idx="0">
                  <c:v>Params (K)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AlexNet!$B$20:$B$27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AlexNet!$L$20:$L$27</c:f>
              <c:numCache>
                <c:formatCode>General</c:formatCode>
                <c:ptCount val="8"/>
                <c:pt idx="0">
                  <c:v>23.295999999999999</c:v>
                </c:pt>
                <c:pt idx="1">
                  <c:v>307.392</c:v>
                </c:pt>
                <c:pt idx="2">
                  <c:v>663.93599999999935</c:v>
                </c:pt>
                <c:pt idx="3">
                  <c:v>884.99199999999996</c:v>
                </c:pt>
                <c:pt idx="4">
                  <c:v>590.08000000000004</c:v>
                </c:pt>
                <c:pt idx="5">
                  <c:v>37752.832000000002</c:v>
                </c:pt>
                <c:pt idx="6">
                  <c:v>16781.312000000002</c:v>
                </c:pt>
                <c:pt idx="7">
                  <c:v>4097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02-4432-AF0D-A71E447F7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83081520"/>
        <c:axId val="1483083840"/>
      </c:barChart>
      <c:catAx>
        <c:axId val="148308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3083840"/>
        <c:crosses val="autoZero"/>
        <c:auto val="1"/>
        <c:lblAlgn val="ctr"/>
        <c:lblOffset val="100"/>
        <c:noMultiLvlLbl val="0"/>
      </c:catAx>
      <c:valAx>
        <c:axId val="148308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308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AlexNet!$M$19</c:f>
              <c:strCache>
                <c:ptCount val="1"/>
                <c:pt idx="0">
                  <c:v>MFLOP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AlexNet!$B$20:$B$27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AlexNet!$M$20:$M$27</c:f>
              <c:numCache>
                <c:formatCode>General</c:formatCode>
                <c:ptCount val="8"/>
                <c:pt idx="0">
                  <c:v>72.855551999999946</c:v>
                </c:pt>
                <c:pt idx="1">
                  <c:v>223.94880000000001</c:v>
                </c:pt>
                <c:pt idx="2">
                  <c:v>112.140288</c:v>
                </c:pt>
                <c:pt idx="3">
                  <c:v>149.52038400000001</c:v>
                </c:pt>
                <c:pt idx="4">
                  <c:v>99.680256</c:v>
                </c:pt>
                <c:pt idx="5">
                  <c:v>37.748736000000001</c:v>
                </c:pt>
                <c:pt idx="6">
                  <c:v>16.777215999999999</c:v>
                </c:pt>
                <c:pt idx="7">
                  <c:v>4.0960000000000001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4-4F9D-97AE-B89FF9A5EF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83036832"/>
        <c:axId val="1483039152"/>
      </c:barChart>
      <c:catAx>
        <c:axId val="148303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3039152"/>
        <c:crosses val="autoZero"/>
        <c:auto val="1"/>
        <c:lblAlgn val="ctr"/>
        <c:lblOffset val="100"/>
        <c:noMultiLvlLbl val="0"/>
      </c:catAx>
      <c:valAx>
        <c:axId val="148303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3036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Memory (KB)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AlexNet!$B$20:$B$27</c:f>
              <c:strCache>
                <c:ptCount val="8"/>
                <c:pt idx="0">
                  <c:v>conv1</c:v>
                </c:pt>
                <c:pt idx="1">
                  <c:v>conv2</c:v>
                </c:pt>
                <c:pt idx="2">
                  <c:v>conv3</c:v>
                </c:pt>
                <c:pt idx="3">
                  <c:v>conv4</c:v>
                </c:pt>
                <c:pt idx="4">
                  <c:v>conv5</c:v>
                </c:pt>
                <c:pt idx="5">
                  <c:v>fc6</c:v>
                </c:pt>
                <c:pt idx="6">
                  <c:v>fc7</c:v>
                </c:pt>
                <c:pt idx="7">
                  <c:v>fc8</c:v>
                </c:pt>
              </c:strCache>
            </c:strRef>
          </c:cat>
          <c:val>
            <c:numRef>
              <c:f>AlexNet!$K$20:$K$27</c:f>
              <c:numCache>
                <c:formatCode>General</c:formatCode>
                <c:ptCount val="8"/>
                <c:pt idx="0">
                  <c:v>784</c:v>
                </c:pt>
                <c:pt idx="1">
                  <c:v>546.75</c:v>
                </c:pt>
                <c:pt idx="2">
                  <c:v>253.5</c:v>
                </c:pt>
                <c:pt idx="3">
                  <c:v>169</c:v>
                </c:pt>
                <c:pt idx="4">
                  <c:v>169</c:v>
                </c:pt>
                <c:pt idx="5">
                  <c:v>16</c:v>
                </c:pt>
                <c:pt idx="6">
                  <c:v>16</c:v>
                </c:pt>
                <c:pt idx="7">
                  <c:v>3.90625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3C-4309-86CF-908735825B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24294688"/>
        <c:axId val="1370206992"/>
      </c:barChart>
      <c:catAx>
        <c:axId val="142429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70206992"/>
        <c:crosses val="autoZero"/>
        <c:auto val="1"/>
        <c:lblAlgn val="ctr"/>
        <c:lblOffset val="100"/>
        <c:noMultiLvlLbl val="0"/>
      </c:catAx>
      <c:valAx>
        <c:axId val="1370206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24294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79-4D86-9633-18743CDE29E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79-4D86-9633-18743CDE29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33858112"/>
        <c:axId val="1433860432"/>
      </c:barChart>
      <c:catAx>
        <c:axId val="143385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3860432"/>
        <c:crosses val="autoZero"/>
        <c:auto val="1"/>
        <c:lblAlgn val="ctr"/>
        <c:lblOffset val="100"/>
        <c:noMultiLvlLbl val="0"/>
      </c:catAx>
      <c:valAx>
        <c:axId val="1433860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385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D8-48B4-8019-F971EE7FD11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D8-48B4-8019-F971EE7FD1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24360112"/>
        <c:axId val="1424362160"/>
      </c:barChart>
      <c:catAx>
        <c:axId val="142436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24362160"/>
        <c:crosses val="autoZero"/>
        <c:auto val="1"/>
        <c:lblAlgn val="ctr"/>
        <c:lblOffset val="100"/>
        <c:noMultiLvlLbl val="0"/>
      </c:catAx>
      <c:valAx>
        <c:axId val="142436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24360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C9-498A-9841-37F084B312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ILSVRC!$B$4:$B$13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ILSVRC!$C$4:$C$13</c:f>
              <c:numCache>
                <c:formatCode>General</c:formatCode>
                <c:ptCount val="10"/>
                <c:pt idx="0">
                  <c:v>28.2</c:v>
                </c:pt>
                <c:pt idx="1">
                  <c:v>25.8</c:v>
                </c:pt>
                <c:pt idx="2">
                  <c:v>16.399999999999999</c:v>
                </c:pt>
                <c:pt idx="3">
                  <c:v>11.7</c:v>
                </c:pt>
                <c:pt idx="4">
                  <c:v>7.3</c:v>
                </c:pt>
                <c:pt idx="5">
                  <c:v>6.7</c:v>
                </c:pt>
                <c:pt idx="6">
                  <c:v>3.6</c:v>
                </c:pt>
                <c:pt idx="7">
                  <c:v>3</c:v>
                </c:pt>
                <c:pt idx="8">
                  <c:v>2.2999999999999998</c:v>
                </c:pt>
                <c:pt idx="9">
                  <c:v>5.0999999999999996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C9-498A-9841-37F084B312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434194848"/>
        <c:axId val="1434196624"/>
      </c:barChart>
      <c:catAx>
        <c:axId val="143419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4196624"/>
        <c:crosses val="autoZero"/>
        <c:auto val="1"/>
        <c:lblAlgn val="ctr"/>
        <c:lblOffset val="100"/>
        <c:noMultiLvlLbl val="0"/>
      </c:catAx>
      <c:valAx>
        <c:axId val="1434196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Error</a:t>
                </a:r>
                <a:r>
                  <a:rPr lang="en-US" sz="2800" baseline="0" dirty="0"/>
                  <a:t> Rate</a:t>
                </a:r>
                <a:endParaRPr lang="en-US" sz="2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34194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0.11269</cdr:x>
      <cdr:y>0.65959</cdr:y>
    </cdr:from>
    <cdr:to>
      <cdr:x>0.28445</cdr:x>
      <cdr:y>0.74634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1004672" y="2376245"/>
          <a:ext cx="1531309" cy="31252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2000" dirty="0"/>
            <a:t>Shallow</a:t>
          </a:r>
          <a:endParaRPr sz="2000" dirty="0"/>
        </a:p>
      </cdr:txBody>
    </cdr:sp>
  </cdr:relSizeAnchor>
  <cdr:relSizeAnchor xmlns:cdr="http://schemas.openxmlformats.org/drawingml/2006/chartDrawing">
    <cdr:from>
      <cdr:x>0.27827</cdr:x>
      <cdr:y>0.62169</cdr:y>
    </cdr:from>
    <cdr:to>
      <cdr:x>0.36611</cdr:x>
      <cdr:y>0.71178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3307820" y="2986269"/>
          <a:ext cx="1044262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8 layers</a:t>
          </a:r>
          <a:endParaRPr sz="2000"/>
        </a:p>
      </cdr:txBody>
    </cdr:sp>
  </cdr:relSizeAnchor>
  <cdr:relSizeAnchor xmlns:cdr="http://schemas.openxmlformats.org/drawingml/2006/chartDrawing">
    <cdr:from>
      <cdr:x>0.37407</cdr:x>
      <cdr:y>0.62021</cdr:y>
    </cdr:from>
    <cdr:to>
      <cdr:x>0.46563</cdr:x>
      <cdr:y>0.71031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4446639" y="2979196"/>
          <a:ext cx="1088381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0.46462</cdr:x>
      <cdr:y>0.4321</cdr:y>
    </cdr:from>
    <cdr:to>
      <cdr:x>0.5396</cdr:x>
      <cdr:y>0.55663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5523007" y="2075604"/>
          <a:ext cx="891342" cy="59814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19 </a:t>
          </a:r>
          <a:r>
            <a:rPr lang="en-US" sz="2000" dirty="0"/>
            <a:t>layers</a:t>
          </a:r>
          <a:endParaRPr sz="2000" dirty="0"/>
        </a:p>
      </cdr:txBody>
    </cdr:sp>
  </cdr:relSizeAnchor>
  <cdr:relSizeAnchor xmlns:cdr="http://schemas.openxmlformats.org/drawingml/2006/chartDrawing">
    <cdr:from>
      <cdr:x>0.55152</cdr:x>
      <cdr:y>0.42892</cdr:y>
    </cdr:from>
    <cdr:to>
      <cdr:x>0.62804</cdr:x>
      <cdr:y>0.56145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6556022" y="2060295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0.64044</cdr:x>
      <cdr:y>0</cdr:y>
    </cdr:from>
    <cdr:to>
      <cdr:x>0.71696</cdr:x>
      <cdr:y>0.13253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7613034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0.72884</cdr:x>
      <cdr:y>0</cdr:y>
    </cdr:from>
    <cdr:to>
      <cdr:x>0.80536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8663859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0.1038</cdr:x>
      <cdr:y>0.74217</cdr:y>
    </cdr:from>
    <cdr:to>
      <cdr:x>0.27556</cdr:x>
      <cdr:y>0.82892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1233882" y="3565003"/>
          <a:ext cx="2041723" cy="416689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2000"/>
            <a:t>Shallow</a:t>
          </a:r>
          <a:endParaRPr sz="2000"/>
        </a:p>
      </cdr:txBody>
    </cdr:sp>
  </cdr:relSizeAnchor>
  <cdr:relSizeAnchor xmlns:cdr="http://schemas.openxmlformats.org/drawingml/2006/chartDrawing">
    <cdr:from>
      <cdr:x>0.27827</cdr:x>
      <cdr:y>0.62169</cdr:y>
    </cdr:from>
    <cdr:to>
      <cdr:x>0.36611</cdr:x>
      <cdr:y>0.71178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3307820" y="2986269"/>
          <a:ext cx="1044262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8 layers</a:t>
          </a:r>
          <a:endParaRPr sz="2000"/>
        </a:p>
      </cdr:txBody>
    </cdr:sp>
  </cdr:relSizeAnchor>
  <cdr:relSizeAnchor xmlns:cdr="http://schemas.openxmlformats.org/drawingml/2006/chartDrawing">
    <cdr:from>
      <cdr:x>0.37407</cdr:x>
      <cdr:y>0.62021</cdr:y>
    </cdr:from>
    <cdr:to>
      <cdr:x>0.46563</cdr:x>
      <cdr:y>0.71031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4446639" y="2979196"/>
          <a:ext cx="1088381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0.46462</cdr:x>
      <cdr:y>0.4321</cdr:y>
    </cdr:from>
    <cdr:to>
      <cdr:x>0.5396</cdr:x>
      <cdr:y>0.55663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5523007" y="2075604"/>
          <a:ext cx="891342" cy="59814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19 </a:t>
          </a:r>
          <a:r>
            <a:rPr lang="en-US" sz="2000" dirty="0"/>
            <a:t>layers</a:t>
          </a:r>
          <a:endParaRPr sz="2000" dirty="0"/>
        </a:p>
      </cdr:txBody>
    </cdr:sp>
  </cdr:relSizeAnchor>
  <cdr:relSizeAnchor xmlns:cdr="http://schemas.openxmlformats.org/drawingml/2006/chartDrawing">
    <cdr:from>
      <cdr:x>0.55152</cdr:x>
      <cdr:y>0.42892</cdr:y>
    </cdr:from>
    <cdr:to>
      <cdr:x>0.62804</cdr:x>
      <cdr:y>0.56145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6556022" y="2060295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0.62506</cdr:x>
      <cdr:y>0</cdr:y>
    </cdr:from>
    <cdr:to>
      <cdr:x>0.72264</cdr:x>
      <cdr:y>0.13253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5572670" y="0"/>
          <a:ext cx="869981" cy="47745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0.72884</cdr:x>
      <cdr:y>0</cdr:y>
    </cdr:from>
    <cdr:to>
      <cdr:x>0.80536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8663859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0.1038</cdr:x>
      <cdr:y>0.74217</cdr:y>
    </cdr:from>
    <cdr:to>
      <cdr:x>0.27556</cdr:x>
      <cdr:y>0.82892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1233882" y="3565003"/>
          <a:ext cx="2041723" cy="416689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2000"/>
            <a:t>Shallow</a:t>
          </a:r>
          <a:endParaRPr sz="2000"/>
        </a:p>
      </cdr:txBody>
    </cdr:sp>
  </cdr:relSizeAnchor>
  <cdr:relSizeAnchor xmlns:cdr="http://schemas.openxmlformats.org/drawingml/2006/chartDrawing">
    <cdr:from>
      <cdr:x>0.27827</cdr:x>
      <cdr:y>0.62169</cdr:y>
    </cdr:from>
    <cdr:to>
      <cdr:x>0.36611</cdr:x>
      <cdr:y>0.71178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3307820" y="2986269"/>
          <a:ext cx="1044262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8 layers</a:t>
          </a:r>
          <a:endParaRPr sz="2000"/>
        </a:p>
      </cdr:txBody>
    </cdr:sp>
  </cdr:relSizeAnchor>
  <cdr:relSizeAnchor xmlns:cdr="http://schemas.openxmlformats.org/drawingml/2006/chartDrawing">
    <cdr:from>
      <cdr:x>0.37407</cdr:x>
      <cdr:y>0.62021</cdr:y>
    </cdr:from>
    <cdr:to>
      <cdr:x>0.46563</cdr:x>
      <cdr:y>0.71031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4446639" y="2979196"/>
          <a:ext cx="1088381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0.47672</cdr:x>
      <cdr:y>0.60438</cdr:y>
    </cdr:from>
    <cdr:to>
      <cdr:x>0.5517</cdr:x>
      <cdr:y>0.72891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4250158" y="2177343"/>
          <a:ext cx="668477" cy="4486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19 layers</a:t>
          </a:r>
          <a:endParaRPr sz="2000" dirty="0"/>
        </a:p>
      </cdr:txBody>
    </cdr:sp>
  </cdr:relSizeAnchor>
  <cdr:relSizeAnchor xmlns:cdr="http://schemas.openxmlformats.org/drawingml/2006/chartDrawing">
    <cdr:from>
      <cdr:x>0.56417</cdr:x>
      <cdr:y>0.5575</cdr:y>
    </cdr:from>
    <cdr:to>
      <cdr:x>0.64069</cdr:x>
      <cdr:y>0.69003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5029842" y="2008449"/>
          <a:ext cx="682207" cy="477456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0.64481</cdr:x>
      <cdr:y>0.57865</cdr:y>
    </cdr:from>
    <cdr:to>
      <cdr:x>0.74239</cdr:x>
      <cdr:y>0.71118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5748738" y="2084649"/>
          <a:ext cx="869965" cy="47745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0.72884</cdr:x>
      <cdr:y>0</cdr:y>
    </cdr:from>
    <cdr:to>
      <cdr:x>0.80536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8663859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0.1038</cdr:x>
      <cdr:y>0.74217</cdr:y>
    </cdr:from>
    <cdr:to>
      <cdr:x>0.27556</cdr:x>
      <cdr:y>0.82892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1233882" y="3565003"/>
          <a:ext cx="2041723" cy="416689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2000"/>
            <a:t>Shallow</a:t>
          </a:r>
          <a:endParaRPr sz="2000"/>
        </a:p>
      </cdr:txBody>
    </cdr:sp>
  </cdr:relSizeAnchor>
  <cdr:relSizeAnchor xmlns:cdr="http://schemas.openxmlformats.org/drawingml/2006/chartDrawing">
    <cdr:from>
      <cdr:x>0.27827</cdr:x>
      <cdr:y>0.62169</cdr:y>
    </cdr:from>
    <cdr:to>
      <cdr:x>0.36611</cdr:x>
      <cdr:y>0.71178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3307820" y="2986269"/>
          <a:ext cx="1044262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8 layers</a:t>
          </a:r>
          <a:endParaRPr sz="2000"/>
        </a:p>
      </cdr:txBody>
    </cdr:sp>
  </cdr:relSizeAnchor>
  <cdr:relSizeAnchor xmlns:cdr="http://schemas.openxmlformats.org/drawingml/2006/chartDrawing">
    <cdr:from>
      <cdr:x>0.37407</cdr:x>
      <cdr:y>0.62021</cdr:y>
    </cdr:from>
    <cdr:to>
      <cdr:x>0.46563</cdr:x>
      <cdr:y>0.71031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4446639" y="2979196"/>
          <a:ext cx="1088381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0.46462</cdr:x>
      <cdr:y>0.4321</cdr:y>
    </cdr:from>
    <cdr:to>
      <cdr:x>0.5396</cdr:x>
      <cdr:y>0.55663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5523007" y="2075604"/>
          <a:ext cx="891342" cy="59814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19 </a:t>
          </a:r>
          <a:r>
            <a:rPr lang="en-US" sz="2000" dirty="0"/>
            <a:t>layers</a:t>
          </a:r>
          <a:endParaRPr sz="2000" dirty="0"/>
        </a:p>
      </cdr:txBody>
    </cdr:sp>
  </cdr:relSizeAnchor>
  <cdr:relSizeAnchor xmlns:cdr="http://schemas.openxmlformats.org/drawingml/2006/chartDrawing">
    <cdr:from>
      <cdr:x>0.55152</cdr:x>
      <cdr:y>0.42892</cdr:y>
    </cdr:from>
    <cdr:to>
      <cdr:x>0.62804</cdr:x>
      <cdr:y>0.56145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6556022" y="2060295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0.61226</cdr:x>
      <cdr:y>0</cdr:y>
    </cdr:from>
    <cdr:to>
      <cdr:x>0.70984</cdr:x>
      <cdr:y>0.13253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5458554" y="0"/>
          <a:ext cx="869981" cy="47745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0.70984</cdr:x>
      <cdr:y>0</cdr:y>
    </cdr:from>
    <cdr:to>
      <cdr:x>0.81841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6328535" y="0"/>
          <a:ext cx="967885" cy="47745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0.10833</cdr:x>
      <cdr:y>0.67105</cdr:y>
    </cdr:from>
    <cdr:to>
      <cdr:x>0.29262</cdr:x>
      <cdr:y>0.7578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965827" y="2417528"/>
          <a:ext cx="1643036" cy="31252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2000" dirty="0"/>
            <a:t>Shallow</a:t>
          </a:r>
          <a:endParaRPr sz="2000" dirty="0"/>
        </a:p>
      </cdr:txBody>
    </cdr:sp>
  </cdr:relSizeAnchor>
  <cdr:relSizeAnchor xmlns:cdr="http://schemas.openxmlformats.org/drawingml/2006/chartDrawing">
    <cdr:from>
      <cdr:x>0.29913</cdr:x>
      <cdr:y>0.66919</cdr:y>
    </cdr:from>
    <cdr:to>
      <cdr:x>0.41181</cdr:x>
      <cdr:y>0.75928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2666837" y="2410823"/>
          <a:ext cx="1004579" cy="324561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/>
            <a:t>8 layers</a:t>
          </a:r>
          <a:endParaRPr sz="1800" dirty="0"/>
        </a:p>
      </cdr:txBody>
    </cdr:sp>
  </cdr:relSizeAnchor>
  <cdr:relSizeAnchor xmlns:cdr="http://schemas.openxmlformats.org/drawingml/2006/chartDrawing">
    <cdr:from>
      <cdr:x>0.39886</cdr:x>
      <cdr:y>0.63865</cdr:y>
    </cdr:from>
    <cdr:to>
      <cdr:x>0.49042</cdr:x>
      <cdr:y>0.72875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3555968" y="2300817"/>
          <a:ext cx="816294" cy="324596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0.47654</cdr:x>
      <cdr:y>0.42689</cdr:y>
    </cdr:from>
    <cdr:to>
      <cdr:x>0.55152</cdr:x>
      <cdr:y>0.55142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4248539" y="1537915"/>
          <a:ext cx="668477" cy="4486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19 layers</a:t>
          </a:r>
          <a:endParaRPr sz="2000" dirty="0"/>
        </a:p>
      </cdr:txBody>
    </cdr:sp>
  </cdr:relSizeAnchor>
  <cdr:relSizeAnchor xmlns:cdr="http://schemas.openxmlformats.org/drawingml/2006/chartDrawing">
    <cdr:from>
      <cdr:x>0.55152</cdr:x>
      <cdr:y>0.42892</cdr:y>
    </cdr:from>
    <cdr:to>
      <cdr:x>0.62804</cdr:x>
      <cdr:y>0.56145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6556022" y="2060295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0.64044</cdr:x>
      <cdr:y>0</cdr:y>
    </cdr:from>
    <cdr:to>
      <cdr:x>0.71696</cdr:x>
      <cdr:y>0.13253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7613034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0.72884</cdr:x>
      <cdr:y>0</cdr:y>
    </cdr:from>
    <cdr:to>
      <cdr:x>0.80536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8663859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0.14167</cdr:x>
      <cdr:y>0.68047</cdr:y>
    </cdr:from>
    <cdr:to>
      <cdr:x>0.28476</cdr:x>
      <cdr:y>0.76722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1295400" y="2451475"/>
          <a:ext cx="1308414" cy="31252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2000" dirty="0"/>
            <a:t>Shallow</a:t>
          </a:r>
          <a:endParaRPr sz="2000" dirty="0"/>
        </a:p>
      </cdr:txBody>
    </cdr:sp>
  </cdr:relSizeAnchor>
  <cdr:relSizeAnchor xmlns:cdr="http://schemas.openxmlformats.org/drawingml/2006/chartDrawing">
    <cdr:from>
      <cdr:x>0.29475</cdr:x>
      <cdr:y>0.65828</cdr:y>
    </cdr:from>
    <cdr:to>
      <cdr:x>0.3826</cdr:x>
      <cdr:y>0.79487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2695175" y="2371539"/>
          <a:ext cx="803331" cy="492080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dirty="0"/>
            <a:t>8 layers</a:t>
          </a:r>
          <a:endParaRPr sz="1600" dirty="0"/>
        </a:p>
      </cdr:txBody>
    </cdr:sp>
  </cdr:relSizeAnchor>
  <cdr:relSizeAnchor xmlns:cdr="http://schemas.openxmlformats.org/drawingml/2006/chartDrawing">
    <cdr:from>
      <cdr:x>0.38769</cdr:x>
      <cdr:y>0.62095</cdr:y>
    </cdr:from>
    <cdr:to>
      <cdr:x>0.47925</cdr:x>
      <cdr:y>0.71105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3545027" y="2237049"/>
          <a:ext cx="837225" cy="324596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0.46462</cdr:x>
      <cdr:y>0.4321</cdr:y>
    </cdr:from>
    <cdr:to>
      <cdr:x>0.5396</cdr:x>
      <cdr:y>0.55663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5523007" y="2075604"/>
          <a:ext cx="891342" cy="59814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19 </a:t>
          </a:r>
          <a:r>
            <a:rPr lang="en-US" sz="2000" dirty="0"/>
            <a:t>layers</a:t>
          </a:r>
          <a:endParaRPr sz="2000" dirty="0"/>
        </a:p>
      </cdr:txBody>
    </cdr:sp>
  </cdr:relSizeAnchor>
  <cdr:relSizeAnchor xmlns:cdr="http://schemas.openxmlformats.org/drawingml/2006/chartDrawing">
    <cdr:from>
      <cdr:x>0.55152</cdr:x>
      <cdr:y>0.42892</cdr:y>
    </cdr:from>
    <cdr:to>
      <cdr:x>0.62804</cdr:x>
      <cdr:y>0.56145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6556022" y="2060295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0.64044</cdr:x>
      <cdr:y>0</cdr:y>
    </cdr:from>
    <cdr:to>
      <cdr:x>0.71696</cdr:x>
      <cdr:y>0.13253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7613034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0.72884</cdr:x>
      <cdr:y>0</cdr:y>
    </cdr:from>
    <cdr:to>
      <cdr:x>0.80536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8663859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0.14837</cdr:x>
      <cdr:y>0.57865</cdr:y>
    </cdr:from>
    <cdr:to>
      <cdr:x>0.29353</cdr:x>
      <cdr:y>0.6654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1322734" y="2084649"/>
          <a:ext cx="1294209" cy="31252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1800" dirty="0"/>
            <a:t>Shallow</a:t>
          </a:r>
          <a:endParaRPr sz="1800" dirty="0"/>
        </a:p>
      </cdr:txBody>
    </cdr:sp>
  </cdr:relSizeAnchor>
  <cdr:relSizeAnchor xmlns:cdr="http://schemas.openxmlformats.org/drawingml/2006/chartDrawing">
    <cdr:from>
      <cdr:x>0.29698</cdr:x>
      <cdr:y>0.65828</cdr:y>
    </cdr:from>
    <cdr:to>
      <cdr:x>0.39062</cdr:x>
      <cdr:y>0.74837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2647708" y="2371539"/>
          <a:ext cx="834838" cy="324560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/>
            <a:t>8 layers</a:t>
          </a:r>
          <a:endParaRPr sz="1800" dirty="0"/>
        </a:p>
      </cdr:txBody>
    </cdr:sp>
  </cdr:relSizeAnchor>
  <cdr:relSizeAnchor xmlns:cdr="http://schemas.openxmlformats.org/drawingml/2006/chartDrawing">
    <cdr:from>
      <cdr:x>0.3929</cdr:x>
      <cdr:y>0.65061</cdr:y>
    </cdr:from>
    <cdr:to>
      <cdr:x>0.48309</cdr:x>
      <cdr:y>0.74071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3502827" y="2343896"/>
          <a:ext cx="804080" cy="324596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/>
            <a:t>8 layers</a:t>
          </a:r>
          <a:endParaRPr sz="1800" dirty="0"/>
        </a:p>
      </cdr:txBody>
    </cdr:sp>
  </cdr:relSizeAnchor>
  <cdr:relSizeAnchor xmlns:cdr="http://schemas.openxmlformats.org/drawingml/2006/chartDrawing">
    <cdr:from>
      <cdr:x>0.46462</cdr:x>
      <cdr:y>0.4321</cdr:y>
    </cdr:from>
    <cdr:to>
      <cdr:x>0.5396</cdr:x>
      <cdr:y>0.55663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5523007" y="2075604"/>
          <a:ext cx="891342" cy="59814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19 </a:t>
          </a:r>
          <a:r>
            <a:rPr lang="en-US" sz="2000" dirty="0"/>
            <a:t>layers</a:t>
          </a:r>
          <a:endParaRPr sz="2000" dirty="0"/>
        </a:p>
      </cdr:txBody>
    </cdr:sp>
  </cdr:relSizeAnchor>
  <cdr:relSizeAnchor xmlns:cdr="http://schemas.openxmlformats.org/drawingml/2006/chartDrawing">
    <cdr:from>
      <cdr:x>0.55152</cdr:x>
      <cdr:y>0.42892</cdr:y>
    </cdr:from>
    <cdr:to>
      <cdr:x>0.62804</cdr:x>
      <cdr:y>0.56145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6556022" y="2060295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0.64044</cdr:x>
      <cdr:y>0</cdr:y>
    </cdr:from>
    <cdr:to>
      <cdr:x>0.71696</cdr:x>
      <cdr:y>0.13253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7613034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0.72884</cdr:x>
      <cdr:y>0</cdr:y>
    </cdr:from>
    <cdr:to>
      <cdr:x>0.80536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8663859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0.14992</cdr:x>
      <cdr:y>0.57865</cdr:y>
    </cdr:from>
    <cdr:to>
      <cdr:x>0.29301</cdr:x>
      <cdr:y>0.6654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1336628" y="2084649"/>
          <a:ext cx="1275710" cy="31252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2000" dirty="0"/>
            <a:t>Shallow</a:t>
          </a:r>
          <a:endParaRPr sz="2000" dirty="0"/>
        </a:p>
      </cdr:txBody>
    </cdr:sp>
  </cdr:relSizeAnchor>
  <cdr:relSizeAnchor xmlns:cdr="http://schemas.openxmlformats.org/drawingml/2006/chartDrawing">
    <cdr:from>
      <cdr:x>0.29486</cdr:x>
      <cdr:y>0.55099</cdr:y>
    </cdr:from>
    <cdr:to>
      <cdr:x>0.39514</cdr:x>
      <cdr:y>0.64108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2628823" y="1984995"/>
          <a:ext cx="893965" cy="324561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0.38745</cdr:x>
      <cdr:y>0.44917</cdr:y>
    </cdr:from>
    <cdr:to>
      <cdr:x>0.48368</cdr:x>
      <cdr:y>0.53927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3454253" y="1618205"/>
          <a:ext cx="857944" cy="324596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0.46462</cdr:x>
      <cdr:y>0.4321</cdr:y>
    </cdr:from>
    <cdr:to>
      <cdr:x>0.5396</cdr:x>
      <cdr:y>0.55663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5523007" y="2075604"/>
          <a:ext cx="891342" cy="59814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19 </a:t>
          </a:r>
          <a:r>
            <a:rPr lang="en-US" sz="2000" dirty="0"/>
            <a:t>layers</a:t>
          </a:r>
          <a:endParaRPr sz="2000" dirty="0"/>
        </a:p>
      </cdr:txBody>
    </cdr:sp>
  </cdr:relSizeAnchor>
  <cdr:relSizeAnchor xmlns:cdr="http://schemas.openxmlformats.org/drawingml/2006/chartDrawing">
    <cdr:from>
      <cdr:x>0.55152</cdr:x>
      <cdr:y>0.42892</cdr:y>
    </cdr:from>
    <cdr:to>
      <cdr:x>0.62804</cdr:x>
      <cdr:y>0.56145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6556022" y="2060295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0.64044</cdr:x>
      <cdr:y>0</cdr:y>
    </cdr:from>
    <cdr:to>
      <cdr:x>0.71696</cdr:x>
      <cdr:y>0.13253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7613034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0.72884</cdr:x>
      <cdr:y>0</cdr:y>
    </cdr:from>
    <cdr:to>
      <cdr:x>0.80536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8663859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0.1038</cdr:x>
      <cdr:y>0.74217</cdr:y>
    </cdr:from>
    <cdr:to>
      <cdr:x>0.27556</cdr:x>
      <cdr:y>0.82892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1233882" y="3565003"/>
          <a:ext cx="2041723" cy="416689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2000"/>
            <a:t>Shallow</a:t>
          </a:r>
          <a:endParaRPr sz="2000"/>
        </a:p>
      </cdr:txBody>
    </cdr:sp>
  </cdr:relSizeAnchor>
  <cdr:relSizeAnchor xmlns:cdr="http://schemas.openxmlformats.org/drawingml/2006/chartDrawing">
    <cdr:from>
      <cdr:x>0.27827</cdr:x>
      <cdr:y>0.62169</cdr:y>
    </cdr:from>
    <cdr:to>
      <cdr:x>0.36611</cdr:x>
      <cdr:y>0.71178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3307820" y="2986269"/>
          <a:ext cx="1044262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8 layers</a:t>
          </a:r>
          <a:endParaRPr sz="2000"/>
        </a:p>
      </cdr:txBody>
    </cdr:sp>
  </cdr:relSizeAnchor>
  <cdr:relSizeAnchor xmlns:cdr="http://schemas.openxmlformats.org/drawingml/2006/chartDrawing">
    <cdr:from>
      <cdr:x>0.37407</cdr:x>
      <cdr:y>0.62021</cdr:y>
    </cdr:from>
    <cdr:to>
      <cdr:x>0.46563</cdr:x>
      <cdr:y>0.71031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4446639" y="2979196"/>
          <a:ext cx="1088381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0.47654</cdr:x>
      <cdr:y>0.60727</cdr:y>
    </cdr:from>
    <cdr:to>
      <cdr:x>0.55152</cdr:x>
      <cdr:y>0.7318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4248539" y="2187781"/>
          <a:ext cx="668477" cy="4486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19 </a:t>
          </a:r>
          <a:r>
            <a:rPr lang="en-US" sz="2000" dirty="0"/>
            <a:t>layers</a:t>
          </a:r>
          <a:endParaRPr sz="2000" dirty="0"/>
        </a:p>
      </cdr:txBody>
    </cdr:sp>
  </cdr:relSizeAnchor>
  <cdr:relSizeAnchor xmlns:cdr="http://schemas.openxmlformats.org/drawingml/2006/chartDrawing">
    <cdr:from>
      <cdr:x>0.55152</cdr:x>
      <cdr:y>0.42892</cdr:y>
    </cdr:from>
    <cdr:to>
      <cdr:x>0.62804</cdr:x>
      <cdr:y>0.56145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6556022" y="2060295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0.64044</cdr:x>
      <cdr:y>0</cdr:y>
    </cdr:from>
    <cdr:to>
      <cdr:x>0.71696</cdr:x>
      <cdr:y>0.13253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7613034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0.72884</cdr:x>
      <cdr:y>0</cdr:y>
    </cdr:from>
    <cdr:to>
      <cdr:x>0.80536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8663859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0.1038</cdr:x>
      <cdr:y>0.74217</cdr:y>
    </cdr:from>
    <cdr:to>
      <cdr:x>0.27556</cdr:x>
      <cdr:y>0.82892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1233882" y="3565003"/>
          <a:ext cx="2041723" cy="416689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2000"/>
            <a:t>Shallow</a:t>
          </a:r>
          <a:endParaRPr sz="2000"/>
        </a:p>
      </cdr:txBody>
    </cdr:sp>
  </cdr:relSizeAnchor>
  <cdr:relSizeAnchor xmlns:cdr="http://schemas.openxmlformats.org/drawingml/2006/chartDrawing">
    <cdr:from>
      <cdr:x>0.27827</cdr:x>
      <cdr:y>0.62169</cdr:y>
    </cdr:from>
    <cdr:to>
      <cdr:x>0.36611</cdr:x>
      <cdr:y>0.71178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3307820" y="2986269"/>
          <a:ext cx="1044262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8 layers</a:t>
          </a:r>
          <a:endParaRPr sz="2000"/>
        </a:p>
      </cdr:txBody>
    </cdr:sp>
  </cdr:relSizeAnchor>
  <cdr:relSizeAnchor xmlns:cdr="http://schemas.openxmlformats.org/drawingml/2006/chartDrawing">
    <cdr:from>
      <cdr:x>0.37407</cdr:x>
      <cdr:y>0.62021</cdr:y>
    </cdr:from>
    <cdr:to>
      <cdr:x>0.46563</cdr:x>
      <cdr:y>0.71031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4446639" y="2979196"/>
          <a:ext cx="1088381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0.47825</cdr:x>
      <cdr:y>0.57865</cdr:y>
    </cdr:from>
    <cdr:to>
      <cdr:x>0.55323</cdr:x>
      <cdr:y>0.70318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4263779" y="2084649"/>
          <a:ext cx="668477" cy="4486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19 layers</a:t>
          </a:r>
          <a:endParaRPr sz="2000" dirty="0"/>
        </a:p>
      </cdr:txBody>
    </cdr:sp>
  </cdr:relSizeAnchor>
  <cdr:relSizeAnchor xmlns:cdr="http://schemas.openxmlformats.org/drawingml/2006/chartDrawing">
    <cdr:from>
      <cdr:x>0.55152</cdr:x>
      <cdr:y>0.42892</cdr:y>
    </cdr:from>
    <cdr:to>
      <cdr:x>0.62804</cdr:x>
      <cdr:y>0.56145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6556022" y="2060295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0.64044</cdr:x>
      <cdr:y>0</cdr:y>
    </cdr:from>
    <cdr:to>
      <cdr:x>0.71696</cdr:x>
      <cdr:y>0.13253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7613034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0.72884</cdr:x>
      <cdr:y>0</cdr:y>
    </cdr:from>
    <cdr:to>
      <cdr:x>0.80536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8663859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0.1038</cdr:x>
      <cdr:y>0.74217</cdr:y>
    </cdr:from>
    <cdr:to>
      <cdr:x>0.27556</cdr:x>
      <cdr:y>0.82892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1233882" y="3565003"/>
          <a:ext cx="2041723" cy="416689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2000"/>
            <a:t>Shallow</a:t>
          </a:r>
          <a:endParaRPr sz="2000"/>
        </a:p>
      </cdr:txBody>
    </cdr:sp>
  </cdr:relSizeAnchor>
  <cdr:relSizeAnchor xmlns:cdr="http://schemas.openxmlformats.org/drawingml/2006/chartDrawing">
    <cdr:from>
      <cdr:x>0.27827</cdr:x>
      <cdr:y>0.62169</cdr:y>
    </cdr:from>
    <cdr:to>
      <cdr:x>0.36611</cdr:x>
      <cdr:y>0.71178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3307820" y="2986269"/>
          <a:ext cx="1044262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8 layers</a:t>
          </a:r>
          <a:endParaRPr sz="2000"/>
        </a:p>
      </cdr:txBody>
    </cdr:sp>
  </cdr:relSizeAnchor>
  <cdr:relSizeAnchor xmlns:cdr="http://schemas.openxmlformats.org/drawingml/2006/chartDrawing">
    <cdr:from>
      <cdr:x>0.37407</cdr:x>
      <cdr:y>0.62021</cdr:y>
    </cdr:from>
    <cdr:to>
      <cdr:x>0.46563</cdr:x>
      <cdr:y>0.71031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4446639" y="2979196"/>
          <a:ext cx="1088381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0.4728</cdr:x>
      <cdr:y>0.60046</cdr:y>
    </cdr:from>
    <cdr:to>
      <cdr:x>0.54778</cdr:x>
      <cdr:y>0.72499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4215221" y="2163223"/>
          <a:ext cx="668477" cy="448634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19 </a:t>
          </a:r>
          <a:r>
            <a:rPr lang="en-US" sz="2000" dirty="0"/>
            <a:t>layers</a:t>
          </a:r>
          <a:endParaRPr sz="2000" dirty="0"/>
        </a:p>
      </cdr:txBody>
    </cdr:sp>
  </cdr:relSizeAnchor>
  <cdr:relSizeAnchor xmlns:cdr="http://schemas.openxmlformats.org/drawingml/2006/chartDrawing">
    <cdr:from>
      <cdr:x>0.56303</cdr:x>
      <cdr:y>0.60747</cdr:y>
    </cdr:from>
    <cdr:to>
      <cdr:x>0.63956</cdr:x>
      <cdr:y>0.74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5019682" y="2188470"/>
          <a:ext cx="682207" cy="477456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0.64044</cdr:x>
      <cdr:y>0</cdr:y>
    </cdr:from>
    <cdr:to>
      <cdr:x>0.71696</cdr:x>
      <cdr:y>0.13253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7613034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0.72884</cdr:x>
      <cdr:y>0</cdr:y>
    </cdr:from>
    <cdr:to>
      <cdr:x>0.80536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8663859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0.1038</cdr:x>
      <cdr:y>0.74217</cdr:y>
    </cdr:from>
    <cdr:to>
      <cdr:x>0.27556</cdr:x>
      <cdr:y>0.82892</cdr:y>
    </cdr:to>
    <cdr:sp macro="" textlink="">
      <cdr:nvSpPr>
        <cdr:cNvPr id="2" name="Google Shape;579;p41"/>
        <cdr:cNvSpPr txBox="1"/>
      </cdr:nvSpPr>
      <cdr:spPr>
        <a:xfrm xmlns:a="http://schemas.openxmlformats.org/drawingml/2006/main">
          <a:off x="1233882" y="3565003"/>
          <a:ext cx="2041723" cy="416689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/>
          <a:r>
            <a:rPr lang="en-US" sz="2000"/>
            <a:t>Shallow</a:t>
          </a:r>
          <a:endParaRPr sz="2000"/>
        </a:p>
      </cdr:txBody>
    </cdr:sp>
  </cdr:relSizeAnchor>
  <cdr:relSizeAnchor xmlns:cdr="http://schemas.openxmlformats.org/drawingml/2006/chartDrawing">
    <cdr:from>
      <cdr:x>0.27827</cdr:x>
      <cdr:y>0.62169</cdr:y>
    </cdr:from>
    <cdr:to>
      <cdr:x>0.36611</cdr:x>
      <cdr:y>0.71178</cdr:y>
    </cdr:to>
    <cdr:sp macro="" textlink="">
      <cdr:nvSpPr>
        <cdr:cNvPr id="3" name="Google Shape;579;p41"/>
        <cdr:cNvSpPr txBox="1"/>
      </cdr:nvSpPr>
      <cdr:spPr>
        <a:xfrm xmlns:a="http://schemas.openxmlformats.org/drawingml/2006/main">
          <a:off x="3307820" y="2986269"/>
          <a:ext cx="1044262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8 layers</a:t>
          </a:r>
          <a:endParaRPr sz="2000"/>
        </a:p>
      </cdr:txBody>
    </cdr:sp>
  </cdr:relSizeAnchor>
  <cdr:relSizeAnchor xmlns:cdr="http://schemas.openxmlformats.org/drawingml/2006/chartDrawing">
    <cdr:from>
      <cdr:x>0.37407</cdr:x>
      <cdr:y>0.62021</cdr:y>
    </cdr:from>
    <cdr:to>
      <cdr:x>0.46563</cdr:x>
      <cdr:y>0.71031</cdr:y>
    </cdr:to>
    <cdr:sp macro="" textlink="">
      <cdr:nvSpPr>
        <cdr:cNvPr id="4" name="Google Shape;579;p41"/>
        <cdr:cNvSpPr txBox="1"/>
      </cdr:nvSpPr>
      <cdr:spPr>
        <a:xfrm xmlns:a="http://schemas.openxmlformats.org/drawingml/2006/main">
          <a:off x="4446639" y="2979196"/>
          <a:ext cx="1088381" cy="432765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8 layers</a:t>
          </a:r>
          <a:endParaRPr sz="2000" dirty="0"/>
        </a:p>
      </cdr:txBody>
    </cdr:sp>
  </cdr:relSizeAnchor>
  <cdr:relSizeAnchor xmlns:cdr="http://schemas.openxmlformats.org/drawingml/2006/chartDrawing">
    <cdr:from>
      <cdr:x>0.46462</cdr:x>
      <cdr:y>0.4321</cdr:y>
    </cdr:from>
    <cdr:to>
      <cdr:x>0.5396</cdr:x>
      <cdr:y>0.55663</cdr:y>
    </cdr:to>
    <cdr:sp macro="" textlink="">
      <cdr:nvSpPr>
        <cdr:cNvPr id="5" name="Google Shape;579;p41"/>
        <cdr:cNvSpPr txBox="1"/>
      </cdr:nvSpPr>
      <cdr:spPr>
        <a:xfrm xmlns:a="http://schemas.openxmlformats.org/drawingml/2006/main">
          <a:off x="5523007" y="2075604"/>
          <a:ext cx="891342" cy="598148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19 </a:t>
          </a:r>
          <a:r>
            <a:rPr lang="en-US" sz="2000" dirty="0"/>
            <a:t>layers</a:t>
          </a:r>
          <a:endParaRPr sz="2000" dirty="0"/>
        </a:p>
      </cdr:txBody>
    </cdr:sp>
  </cdr:relSizeAnchor>
  <cdr:relSizeAnchor xmlns:cdr="http://schemas.openxmlformats.org/drawingml/2006/chartDrawing">
    <cdr:from>
      <cdr:x>0.55152</cdr:x>
      <cdr:y>0.42892</cdr:y>
    </cdr:from>
    <cdr:to>
      <cdr:x>0.62804</cdr:x>
      <cdr:y>0.56145</cdr:y>
    </cdr:to>
    <cdr:sp macro="" textlink="">
      <cdr:nvSpPr>
        <cdr:cNvPr id="6" name="Google Shape;579;p41"/>
        <cdr:cNvSpPr txBox="1"/>
      </cdr:nvSpPr>
      <cdr:spPr>
        <a:xfrm xmlns:a="http://schemas.openxmlformats.org/drawingml/2006/main">
          <a:off x="6556022" y="2060295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22 layers</a:t>
          </a:r>
          <a:endParaRPr sz="2000" dirty="0"/>
        </a:p>
      </cdr:txBody>
    </cdr:sp>
  </cdr:relSizeAnchor>
  <cdr:relSizeAnchor xmlns:cdr="http://schemas.openxmlformats.org/drawingml/2006/chartDrawing">
    <cdr:from>
      <cdr:x>0.64044</cdr:x>
      <cdr:y>0</cdr:y>
    </cdr:from>
    <cdr:to>
      <cdr:x>0.71696</cdr:x>
      <cdr:y>0.13253</cdr:y>
    </cdr:to>
    <cdr:sp macro="" textlink="">
      <cdr:nvSpPr>
        <cdr:cNvPr id="7" name="Google Shape;579;p41"/>
        <cdr:cNvSpPr txBox="1"/>
      </cdr:nvSpPr>
      <cdr:spPr>
        <a:xfrm xmlns:a="http://schemas.openxmlformats.org/drawingml/2006/main">
          <a:off x="7613034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0.72884</cdr:x>
      <cdr:y>0</cdr:y>
    </cdr:from>
    <cdr:to>
      <cdr:x>0.80536</cdr:x>
      <cdr:y>0.13253</cdr:y>
    </cdr:to>
    <cdr:sp macro="" textlink="">
      <cdr:nvSpPr>
        <cdr:cNvPr id="8" name="Google Shape;579;p41"/>
        <cdr:cNvSpPr txBox="1"/>
      </cdr:nvSpPr>
      <cdr:spPr>
        <a:xfrm xmlns:a="http://schemas.openxmlformats.org/drawingml/2006/main">
          <a:off x="8663859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  <cdr:relSizeAnchor xmlns:cdr="http://schemas.openxmlformats.org/drawingml/2006/chartDrawing">
    <cdr:from>
      <cdr:x>0.81365</cdr:x>
      <cdr:y>0</cdr:y>
    </cdr:from>
    <cdr:to>
      <cdr:x>0.89017</cdr:x>
      <cdr:y>0.13253</cdr:y>
    </cdr:to>
    <cdr:sp macro="" textlink="">
      <cdr:nvSpPr>
        <cdr:cNvPr id="9" name="Google Shape;579;p41"/>
        <cdr:cNvSpPr txBox="1"/>
      </cdr:nvSpPr>
      <cdr:spPr>
        <a:xfrm xmlns:a="http://schemas.openxmlformats.org/drawingml/2006/main">
          <a:off x="9672030" y="0"/>
          <a:ext cx="909648" cy="636607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/>
        </a:solidFill>
        <a:ln xmlns:a="http://schemas.openxmlformats.org/drawingml/2006/main" w="9525" cap="flat" cmpd="sng">
          <a:solidFill>
            <a:srgbClr val="000000"/>
          </a:solidFill>
          <a:prstDash val="solid"/>
          <a:round/>
          <a:headEnd type="none" w="sm" len="sm"/>
          <a:tailEnd type="none" w="sm" len="sm"/>
        </a:ln>
      </cdr:spPr>
      <cdr:txBody>
        <a:bodyPr xmlns:a="http://schemas.openxmlformats.org/drawingml/2006/main" spcFirstLastPara="1" wrap="square" lIns="121868" tIns="121868" rIns="121868" bIns="121868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/>
            <a:t>152 layers</a:t>
          </a:r>
          <a:endParaRPr sz="20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D9AC-C4DC-4626-BD9E-860ADBEBE25E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B2A92-AD47-4AF8-BBA5-94641E995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599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991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93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805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D6E9C-CB34-4FFF-84FA-317E47FBFF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76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5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2F23-04BC-174D-975B-EA52EAFD2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7F4B8-8373-BC4A-8421-8BD78F92E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60A5D-2670-46FB-9F71-125129B3C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171876-96D7-40D9-B5A9-E47ED4ADD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88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EFD5-305F-3C4E-B5C5-B78BD3A7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F126-98FF-6B4D-94F9-975ED7B5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D4EA1D-3BB7-425E-A2D4-396EA92A0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29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771B-1A74-4C45-B6AF-47D374D9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148F0-52BC-7748-9157-69DC4A773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10DCD-E7F0-45F1-889B-9273A29542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C9234-F65F-489C-8BF6-2D58A516B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47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7107-386C-1641-9CD9-0EC991B1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DF79-BAF5-EB47-8AC9-CDF09BA2B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049E3-C1F5-CC4A-AC46-C057EFD00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81EEE-07E2-4433-89F0-A485480FA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57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362D-E980-D946-9FCF-611BCF4E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6468-B094-734F-B799-EBFFA653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A95BD-C379-1647-A664-F00FED3C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7818D-C5DD-3949-AF73-EA9BC14A7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3B6B6-0AE2-F441-A704-ED8394DD9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DCD080-62AD-41B4-98C7-11051E670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245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863E-F1DC-634D-8382-33C14251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0696A53-1420-4DC0-802A-0E01355FA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15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DF79AB-86D9-428D-B986-520040056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53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81AFD-80A6-6549-AD56-7A92D9BC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F5DC-D4BA-BD47-ACE3-F8A98BC7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DE935-FB9D-544B-BC4D-29D041A70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D744-9BE6-4760-9BB6-4D3999EE8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25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D920-4F51-D640-B8F1-07E31B2B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4BEF5-1B11-FA44-96F2-FA7B0DC11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CBEFB-77FD-AB47-8634-5B508E791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03F69-4475-457D-8C25-BE3EFFAAD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23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6919-1AE4-084C-916B-607FA50E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6BDEF-CA8F-6C48-8CFE-1DDCD148B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C19E0A-E39D-4563-8C0A-EBB53153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81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05CC2-D948-264B-A9D4-D4CF09ADC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6F8B9-534E-594B-AA27-53CF50564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D03756-7836-4D15-AC3E-416BEA07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/>
              <a:pPr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A112F1-0439-894A-84D1-2EC63A591433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0027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972C9-ACB3-E341-B4E5-2D6626D2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0A5B-105D-DE45-A0A8-CB0E7B303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83937"/>
            <a:ext cx="7886700" cy="512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AAF8-7122-C84B-B6BE-14153B0B7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2x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87CA8-D8A2-484C-BCF7-8D63AD7E53F8}"/>
              </a:ext>
            </a:extLst>
          </p:cNvPr>
          <p:cNvSpPr txBox="1"/>
          <p:nvPr userDrawn="1"/>
        </p:nvSpPr>
        <p:spPr>
          <a:xfrm>
            <a:off x="628650" y="6429346"/>
            <a:ext cx="13138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CB05"/>
                </a:solidFill>
              </a:rPr>
              <a:t>Justin Johnson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82331-011A-BB4A-90CA-EBA3BA780B6B}"/>
              </a:ext>
            </a:extLst>
          </p:cNvPr>
          <p:cNvSpPr txBox="1"/>
          <p:nvPr userDrawn="1"/>
        </p:nvSpPr>
        <p:spPr>
          <a:xfrm>
            <a:off x="6700707" y="6429345"/>
            <a:ext cx="18146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0" i="0" u="none" kern="1200" dirty="0">
                <a:solidFill>
                  <a:srgbClr val="FFCB05"/>
                </a:solidFill>
                <a:effectLst/>
                <a:latin typeface="+mn-lt"/>
                <a:ea typeface="+mn-ea"/>
                <a:cs typeface="+mn-cs"/>
              </a:rPr>
              <a:t>Fall 2019</a:t>
            </a:r>
            <a:endParaRPr lang="en-US" sz="1500" u="none" dirty="0">
              <a:solidFill>
                <a:srgbClr val="FFCB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1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torchvision/models.html" TargetMode="Externa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torchvision/models.html" TargetMode="Externa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torchvision/models.html" TargetMode="Externa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torchvision/models.html" TargetMode="Externa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torchvision/models.html" TargetMode="Externa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torchvision/models.html" TargetMode="Externa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772400" cy="2057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计算机视觉</a:t>
            </a:r>
            <a:br>
              <a:rPr lang="en-US" altLang="zh-CN" dirty="0"/>
            </a:br>
            <a:r>
              <a:rPr lang="zh-CN" altLang="en-US" dirty="0"/>
              <a:t>第</a:t>
            </a:r>
            <a:r>
              <a:rPr lang="en-US" altLang="zh-CN" dirty="0"/>
              <a:t>09</a:t>
            </a:r>
            <a:r>
              <a:rPr lang="zh-CN" altLang="en-US" dirty="0"/>
              <a:t>章 </a:t>
            </a:r>
            <a:r>
              <a:rPr lang="en-US" altLang="zh-CN" dirty="0"/>
              <a:t>CNN</a:t>
            </a:r>
            <a:r>
              <a:rPr lang="zh-CN" altLang="en-US" dirty="0"/>
              <a:t>图像分类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343400"/>
            <a:ext cx="5105400" cy="1295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软件学院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chemeClr val="tx1"/>
                </a:solidFill>
              </a:rPr>
              <a:t> 刘春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FB34AB-A8FA-AD43-A8C9-D27A719C2FEB}"/>
              </a:ext>
            </a:extLst>
          </p:cNvPr>
          <p:cNvSpPr txBox="1">
            <a:spLocks/>
          </p:cNvSpPr>
          <p:nvPr/>
        </p:nvSpPr>
        <p:spPr>
          <a:xfrm>
            <a:off x="1524000" y="5486400"/>
            <a:ext cx="6400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Ref:</a:t>
            </a:r>
            <a:r>
              <a:rPr lang="zh-CN" altLang="en-US" dirty="0"/>
              <a:t> </a:t>
            </a:r>
            <a:r>
              <a:rPr lang="en-US" altLang="zh-CN" dirty="0"/>
              <a:t>EECS 498-007, Deep Learning for Computer Vision</a:t>
            </a:r>
          </a:p>
          <a:p>
            <a:r>
              <a:rPr lang="en-US" altLang="zh-CN" dirty="0"/>
              <a:t>Prof. Justin Johnson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7AA9E-F8BC-3B44-8C23-57550DCB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4B3C2E-597E-3B42-AC48-29995D343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EECS 498-007 Lecture 2 - </a:t>
            </a:r>
            <a:fld id="{AC1089D3-84F4-7045-A571-C61BEF9B13BC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15A625-7F7D-414A-9408-98D40FD7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365126"/>
            <a:ext cx="9144000" cy="47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7AA9E-F8BC-3B44-8C23-57550DCB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4B3C2E-597E-3B42-AC48-29995D343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EECS 498-007 Lecture 2 - </a:t>
            </a:r>
            <a:fld id="{AC1089D3-84F4-7045-A571-C61BEF9B13BC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D182ED-F813-7A44-A871-62BEE9337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7" y="838200"/>
            <a:ext cx="9144000" cy="480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0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7AA9E-F8BC-3B44-8C23-57550DCB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4B3C2E-597E-3B42-AC48-29995D343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EECS 498-007 Lecture 2 - </a:t>
            </a:r>
            <a:fld id="{AC1089D3-84F4-7045-A571-C61BEF9B13BC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CFD667-8688-C849-946B-23E61E76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479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3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7AA9E-F8BC-3B44-8C23-57550DCB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4B3C2E-597E-3B42-AC48-29995D343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EECS 498-007 Lecture 2 - </a:t>
            </a:r>
            <a:fld id="{AC1089D3-84F4-7045-A571-C61BEF9B13BC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77F36C-C194-7548-A8DA-390EA7482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304"/>
            <a:ext cx="9144000" cy="48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15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7AA9E-F8BC-3B44-8C23-57550DCB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4B3C2E-597E-3B42-AC48-29995D343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EECS 498-007 Lecture 2 - </a:t>
            </a:r>
            <a:fld id="{AC1089D3-84F4-7045-A571-C61BEF9B13BC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149527-256F-9F4B-8633-459BC2583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48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8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7AA9E-F8BC-3B44-8C23-57550DCB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4B3C2E-597E-3B42-AC48-29995D343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EECS 498-007 Lecture 2 - </a:t>
            </a:r>
            <a:fld id="{AC1089D3-84F4-7045-A571-C61BEF9B13BC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C145D2-838D-8547-A168-3959F7FD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47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0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A4D2A-47AE-9841-8519-8117E9D3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B841039-FD7D-9E44-81A3-1E308FEF3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EECS 498-007 Lecture 2 - </a:t>
            </a:r>
            <a:fld id="{AC1089D3-84F4-7045-A571-C61BEF9B13BC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B7AFE5-B56F-4844-AD31-1DDB19EF2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707304"/>
            <a:ext cx="9144000" cy="480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5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89;p35"/>
          <p:cNvPicPr preferRelativeResize="0"/>
          <p:nvPr/>
        </p:nvPicPr>
        <p:blipFill rotWithShape="1">
          <a:blip r:embed="rId2">
            <a:alphaModFix/>
          </a:blip>
          <a:srcRect t="9321"/>
          <a:stretch/>
        </p:blipFill>
        <p:spPr>
          <a:xfrm>
            <a:off x="5062268" y="857250"/>
            <a:ext cx="4020965" cy="12195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1136" y="2087633"/>
          <a:ext cx="8403221" cy="3267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2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76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3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78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73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154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63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718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3363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Input size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Layer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effectLst/>
                        </a:rPr>
                        <a:t>Output size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Layer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 / 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filters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kernel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stride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pad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 / 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memory (KB)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params (k)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flop (M)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conv1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227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64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u="none" strike="noStrike" dirty="0">
                          <a:effectLst/>
                        </a:rPr>
                        <a:t>11</a:t>
                      </a:r>
                      <a:endParaRPr lang="cs-CZ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64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56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784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23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73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pool1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64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56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64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27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182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conv2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64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27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192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192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27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547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307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224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pool2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192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27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192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13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1500" u="none" strike="noStrike" dirty="0">
                          <a:effectLst/>
                        </a:rPr>
                        <a:t>127</a:t>
                      </a:r>
                      <a:endParaRPr lang="tr-T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conv3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192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13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13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254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664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112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conv4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13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256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256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13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169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885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u="none" strike="noStrike" dirty="0">
                          <a:effectLst/>
                        </a:rPr>
                        <a:t>145</a:t>
                      </a:r>
                      <a:endParaRPr lang="cs-CZ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conv5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256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13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256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256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13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169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590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100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pool5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256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13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256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u="none" strike="noStrike" dirty="0">
                          <a:effectLst/>
                        </a:rPr>
                        <a:t>36</a:t>
                      </a:r>
                      <a:endParaRPr lang="cs-CZ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flatten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256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u="none" strike="noStrike">
                          <a:effectLst/>
                        </a:rPr>
                        <a:t>9216</a:t>
                      </a:r>
                      <a:endParaRPr lang="cs-CZ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u="none" strike="noStrike" dirty="0">
                          <a:effectLst/>
                        </a:rPr>
                        <a:t>36</a:t>
                      </a:r>
                      <a:endParaRPr lang="cs-CZ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fc6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u="none" strike="noStrike">
                          <a:effectLst/>
                        </a:rPr>
                        <a:t>9216</a:t>
                      </a:r>
                      <a:endParaRPr lang="cs-CZ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37,749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u="none" strike="noStrike" dirty="0">
                          <a:effectLst/>
                        </a:rPr>
                        <a:t>38</a:t>
                      </a:r>
                      <a:endParaRPr lang="fi-FI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fc7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u="none" strike="noStrike" dirty="0">
                          <a:effectLst/>
                        </a:rPr>
                        <a:t>16,777</a:t>
                      </a:r>
                      <a:endParaRPr lang="nb-NO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17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fc8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1000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1000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4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4,096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4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 flipH="1">
            <a:off x="5896336" y="2098635"/>
            <a:ext cx="2942864" cy="3272742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7099" y="1453549"/>
            <a:ext cx="18886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注意变化趋势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4914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89;p35"/>
          <p:cNvPicPr preferRelativeResize="0"/>
          <p:nvPr/>
        </p:nvPicPr>
        <p:blipFill rotWithShape="1">
          <a:blip r:embed="rId2">
            <a:alphaModFix/>
          </a:blip>
          <a:srcRect t="9321"/>
          <a:stretch/>
        </p:blipFill>
        <p:spPr>
          <a:xfrm>
            <a:off x="5029200" y="761607"/>
            <a:ext cx="4020965" cy="12195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-4262438" y="2400300"/>
          <a:ext cx="3429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3063240" y="2790944"/>
          <a:ext cx="30175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6080760" y="2790944"/>
          <a:ext cx="30175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45720" y="2790944"/>
          <a:ext cx="30175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2997" y="2041616"/>
            <a:ext cx="225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存储主要在卷积层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5887" y="2071608"/>
            <a:ext cx="281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参数主要在全连接层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09885" y="2071608"/>
            <a:ext cx="2111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运算主要在卷积层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595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194709"/>
              </p:ext>
            </p:extLst>
          </p:nvPr>
        </p:nvGraphicFramePr>
        <p:xfrm>
          <a:off x="0" y="1725351"/>
          <a:ext cx="91440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26667" y="1619701"/>
            <a:ext cx="5493872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393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9.1.ImageNet</a:t>
            </a:r>
            <a:r>
              <a:rPr lang="zh-CN" altLang="en-US" dirty="0"/>
              <a:t>分类挑战</a:t>
            </a:r>
            <a:endParaRPr lang="en-US" altLang="zh-CN" dirty="0"/>
          </a:p>
          <a:p>
            <a:r>
              <a:rPr lang="en-US" altLang="zh-CN" dirty="0"/>
              <a:t>9.2.AlexNet</a:t>
            </a:r>
            <a:endParaRPr lang="en-US" dirty="0"/>
          </a:p>
          <a:p>
            <a:r>
              <a:rPr lang="en-US" altLang="zh-CN" dirty="0"/>
              <a:t>9.3.VGG</a:t>
            </a:r>
          </a:p>
          <a:p>
            <a:r>
              <a:rPr lang="en-US" altLang="zh-CN" dirty="0"/>
              <a:t>9.4.GoogleNet</a:t>
            </a:r>
          </a:p>
          <a:p>
            <a:r>
              <a:rPr lang="en-US" altLang="zh-CN" dirty="0"/>
              <a:t>9.5.Residual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9.6.</a:t>
            </a:r>
            <a:r>
              <a:rPr lang="zh-CN" altLang="en-US" dirty="0"/>
              <a:t>不同网络比较及改进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8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322040"/>
              </p:ext>
            </p:extLst>
          </p:nvPr>
        </p:nvGraphicFramePr>
        <p:xfrm>
          <a:off x="95492" y="1725351"/>
          <a:ext cx="89154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92239" y="1621180"/>
            <a:ext cx="4688100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27652" y="3139082"/>
            <a:ext cx="434051" cy="733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55479" y="5284567"/>
            <a:ext cx="434051" cy="35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826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ZFNet</a:t>
            </a:r>
            <a:r>
              <a:rPr lang="en-US" dirty="0"/>
              <a:t>: </a:t>
            </a:r>
            <a:r>
              <a:rPr lang="zh-CN" altLang="en-US" dirty="0"/>
              <a:t>一个大型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72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8550" y="1893391"/>
            <a:ext cx="8789437" cy="20720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3;p44"/>
          <p:cNvSpPr txBox="1"/>
          <p:nvPr/>
        </p:nvSpPr>
        <p:spPr>
          <a:xfrm>
            <a:off x="1457512" y="4050570"/>
            <a:ext cx="6940792" cy="120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但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CONV1: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从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(11x11 stride 4) </a:t>
            </a: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修改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为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(7x7 stride 2)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/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CONV3,4,5: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使用</a:t>
            </a:r>
            <a:r>
              <a:rPr lang="en" altLang="zh-CN" sz="1799" dirty="0">
                <a:solidFill>
                  <a:prstClr val="black"/>
                </a:solidFill>
              </a:rPr>
              <a:t>512, 1024, 512</a:t>
            </a:r>
            <a:r>
              <a:rPr lang="zh-CN" altLang="en" sz="1799" dirty="0">
                <a:solidFill>
                  <a:prstClr val="black"/>
                </a:solidFill>
              </a:rPr>
              <a:t>替换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384, 384, 256</a:t>
            </a:r>
            <a:r>
              <a:rPr lang="zh-CN" altLang="en" sz="1799" dirty="0">
                <a:solidFill>
                  <a:prstClr val="black"/>
                </a:solidFill>
                <a:latin typeface="Calibri" panose="020F0502020204030204"/>
              </a:rPr>
              <a:t>滤波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核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724;p44"/>
          <p:cNvSpPr txBox="1"/>
          <p:nvPr/>
        </p:nvSpPr>
        <p:spPr>
          <a:xfrm>
            <a:off x="5064463" y="1163529"/>
            <a:ext cx="4079537" cy="37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ImageNet top 5 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错误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16.4% -&gt; 11.7%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733" y="5377074"/>
            <a:ext cx="49455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Zeiler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Fergus, “Visualizing and Understanding Convolutional Networks”, ECCV 2014</a:t>
            </a:r>
          </a:p>
        </p:txBody>
      </p:sp>
    </p:spTree>
    <p:extLst>
      <p:ext uri="{BB962C8B-B14F-4D97-AF65-F5344CB8AC3E}">
        <p14:creationId xmlns:p14="http://schemas.microsoft.com/office/powerpoint/2010/main" val="349777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9.1.ImageNet</a:t>
            </a:r>
            <a:r>
              <a:rPr lang="zh-CN" altLang="en-US" dirty="0"/>
              <a:t>分类挑战</a:t>
            </a:r>
            <a:endParaRPr lang="en-US" altLang="zh-CN" dirty="0"/>
          </a:p>
          <a:p>
            <a:r>
              <a:rPr lang="en-US" altLang="zh-CN" dirty="0"/>
              <a:t>9.2.AlexNet</a:t>
            </a:r>
            <a:endParaRPr lang="en-US" dirty="0"/>
          </a:p>
          <a:p>
            <a:r>
              <a:rPr lang="en-US" altLang="zh-CN" dirty="0">
                <a:solidFill>
                  <a:srgbClr val="00B0F0"/>
                </a:solidFill>
              </a:rPr>
              <a:t>9.3.VGG</a:t>
            </a:r>
          </a:p>
          <a:p>
            <a:r>
              <a:rPr lang="en-US" altLang="zh-CN" dirty="0"/>
              <a:t>9.4.GoogleNet</a:t>
            </a:r>
          </a:p>
          <a:p>
            <a:r>
              <a:rPr lang="en-US" altLang="zh-CN" dirty="0"/>
              <a:t>9.5.Residual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9.6.</a:t>
            </a:r>
            <a:r>
              <a:rPr lang="zh-CN" altLang="en-US" dirty="0"/>
              <a:t>不同网络比较及改进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43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95492" y="1725351"/>
          <a:ext cx="89154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92239" y="1621180"/>
            <a:ext cx="4688100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27652" y="3139082"/>
            <a:ext cx="434051" cy="733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55479" y="5284567"/>
            <a:ext cx="434051" cy="355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19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787833"/>
              </p:ext>
            </p:extLst>
          </p:nvPr>
        </p:nvGraphicFramePr>
        <p:xfrm>
          <a:off x="95492" y="1725351"/>
          <a:ext cx="89154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00264" y="1621180"/>
            <a:ext cx="4080075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33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VGG: </a:t>
            </a:r>
            <a:r>
              <a:rPr lang="zh-CN" altLang="en-US" dirty="0"/>
              <a:t>更深的网络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784;p46"/>
          <p:cNvSpPr/>
          <p:nvPr/>
        </p:nvSpPr>
        <p:spPr>
          <a:xfrm>
            <a:off x="6936118" y="4153759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785;p46"/>
          <p:cNvSpPr/>
          <p:nvPr/>
        </p:nvSpPr>
        <p:spPr>
          <a:xfrm>
            <a:off x="6936118" y="4312893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786;p46"/>
          <p:cNvSpPr/>
          <p:nvPr/>
        </p:nvSpPr>
        <p:spPr>
          <a:xfrm>
            <a:off x="6936118" y="4472026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787;p46"/>
          <p:cNvSpPr/>
          <p:nvPr/>
        </p:nvSpPr>
        <p:spPr>
          <a:xfrm>
            <a:off x="6936118" y="4631158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788;p46"/>
          <p:cNvSpPr/>
          <p:nvPr/>
        </p:nvSpPr>
        <p:spPr>
          <a:xfrm>
            <a:off x="6936118" y="4790291"/>
            <a:ext cx="830475" cy="108899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Google Shape;789;p46"/>
          <p:cNvSpPr/>
          <p:nvPr/>
        </p:nvSpPr>
        <p:spPr>
          <a:xfrm>
            <a:off x="6936118" y="3994627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790;p46"/>
          <p:cNvSpPr/>
          <p:nvPr/>
        </p:nvSpPr>
        <p:spPr>
          <a:xfrm>
            <a:off x="6936118" y="3835495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791;p46"/>
          <p:cNvSpPr/>
          <p:nvPr/>
        </p:nvSpPr>
        <p:spPr>
          <a:xfrm>
            <a:off x="6936118" y="3676362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256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Google Shape;792;p46"/>
          <p:cNvSpPr/>
          <p:nvPr/>
        </p:nvSpPr>
        <p:spPr>
          <a:xfrm>
            <a:off x="6936118" y="3517229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256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793;p46"/>
          <p:cNvSpPr/>
          <p:nvPr/>
        </p:nvSpPr>
        <p:spPr>
          <a:xfrm>
            <a:off x="6936118" y="3358097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794;p46"/>
          <p:cNvSpPr/>
          <p:nvPr/>
        </p:nvSpPr>
        <p:spPr>
          <a:xfrm>
            <a:off x="6936118" y="3032199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795;p46"/>
          <p:cNvSpPr/>
          <p:nvPr/>
        </p:nvSpPr>
        <p:spPr>
          <a:xfrm>
            <a:off x="6936118" y="2873066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796;p46"/>
          <p:cNvSpPr/>
          <p:nvPr/>
        </p:nvSpPr>
        <p:spPr>
          <a:xfrm>
            <a:off x="6936118" y="2715187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797;p46"/>
          <p:cNvSpPr/>
          <p:nvPr/>
        </p:nvSpPr>
        <p:spPr>
          <a:xfrm>
            <a:off x="6936118" y="2395669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798;p46"/>
          <p:cNvSpPr/>
          <p:nvPr/>
        </p:nvSpPr>
        <p:spPr>
          <a:xfrm>
            <a:off x="6936118" y="2236535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799;p46"/>
          <p:cNvSpPr/>
          <p:nvPr/>
        </p:nvSpPr>
        <p:spPr>
          <a:xfrm>
            <a:off x="6936118" y="2077402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800;p46"/>
          <p:cNvSpPr/>
          <p:nvPr/>
        </p:nvSpPr>
        <p:spPr>
          <a:xfrm>
            <a:off x="6936118" y="1759138"/>
            <a:ext cx="830475" cy="108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4096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801;p46"/>
          <p:cNvSpPr/>
          <p:nvPr/>
        </p:nvSpPr>
        <p:spPr>
          <a:xfrm>
            <a:off x="6936118" y="1600005"/>
            <a:ext cx="830475" cy="108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802;p46"/>
          <p:cNvSpPr/>
          <p:nvPr/>
        </p:nvSpPr>
        <p:spPr>
          <a:xfrm>
            <a:off x="6936118" y="1440871"/>
            <a:ext cx="830475" cy="108899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803;p46"/>
          <p:cNvSpPr/>
          <p:nvPr/>
        </p:nvSpPr>
        <p:spPr>
          <a:xfrm>
            <a:off x="6936118" y="1918270"/>
            <a:ext cx="830475" cy="108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4096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Google Shape;804;p46"/>
          <p:cNvSpPr/>
          <p:nvPr/>
        </p:nvSpPr>
        <p:spPr>
          <a:xfrm>
            <a:off x="6939491" y="2554810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805;p46"/>
          <p:cNvSpPr/>
          <p:nvPr/>
        </p:nvSpPr>
        <p:spPr>
          <a:xfrm>
            <a:off x="6936118" y="3198964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6" name="Google Shape;806;p46"/>
          <p:cNvGrpSpPr/>
          <p:nvPr/>
        </p:nvGrpSpPr>
        <p:grpSpPr>
          <a:xfrm>
            <a:off x="5550512" y="2879435"/>
            <a:ext cx="833874" cy="2019755"/>
            <a:chOff x="3572521" y="2326841"/>
            <a:chExt cx="834091" cy="2020281"/>
          </a:xfrm>
        </p:grpSpPr>
        <p:sp>
          <p:nvSpPr>
            <p:cNvPr id="27" name="Google Shape;807;p46"/>
            <p:cNvSpPr/>
            <p:nvPr/>
          </p:nvSpPr>
          <p:spPr>
            <a:xfrm>
              <a:off x="3575921" y="3601498"/>
              <a:ext cx="830691" cy="108927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384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8" name="Google Shape;808;p46"/>
            <p:cNvSpPr/>
            <p:nvPr/>
          </p:nvSpPr>
          <p:spPr>
            <a:xfrm>
              <a:off x="3575921" y="3760673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9" name="Google Shape;809;p46"/>
            <p:cNvSpPr/>
            <p:nvPr/>
          </p:nvSpPr>
          <p:spPr>
            <a:xfrm>
              <a:off x="3575921" y="3919847"/>
              <a:ext cx="830691" cy="108927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5x5 conv, 256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0" name="Google Shape;810;p46"/>
            <p:cNvSpPr/>
            <p:nvPr/>
          </p:nvSpPr>
          <p:spPr>
            <a:xfrm>
              <a:off x="3575921" y="4079021"/>
              <a:ext cx="830691" cy="108927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11x11 conv, 96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1" name="Google Shape;811;p46"/>
            <p:cNvSpPr/>
            <p:nvPr/>
          </p:nvSpPr>
          <p:spPr>
            <a:xfrm>
              <a:off x="3575921" y="4238195"/>
              <a:ext cx="830691" cy="108927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Input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2" name="Google Shape;812;p46"/>
            <p:cNvSpPr/>
            <p:nvPr/>
          </p:nvSpPr>
          <p:spPr>
            <a:xfrm>
              <a:off x="3572521" y="3441063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3" name="Google Shape;813;p46"/>
            <p:cNvSpPr/>
            <p:nvPr/>
          </p:nvSpPr>
          <p:spPr>
            <a:xfrm>
              <a:off x="3572521" y="3281888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384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4" name="Google Shape;814;p46"/>
            <p:cNvSpPr/>
            <p:nvPr/>
          </p:nvSpPr>
          <p:spPr>
            <a:xfrm>
              <a:off x="3572521" y="312271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5" name="Google Shape;815;p46"/>
            <p:cNvSpPr/>
            <p:nvPr/>
          </p:nvSpPr>
          <p:spPr>
            <a:xfrm>
              <a:off x="3572521" y="2963540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6" name="Google Shape;816;p46"/>
            <p:cNvSpPr/>
            <p:nvPr/>
          </p:nvSpPr>
          <p:spPr>
            <a:xfrm>
              <a:off x="3572521" y="2804364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7" name="Google Shape;817;p46"/>
            <p:cNvSpPr/>
            <p:nvPr/>
          </p:nvSpPr>
          <p:spPr>
            <a:xfrm>
              <a:off x="3572521" y="2645190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8" name="Google Shape;818;p46"/>
            <p:cNvSpPr/>
            <p:nvPr/>
          </p:nvSpPr>
          <p:spPr>
            <a:xfrm>
              <a:off x="3572521" y="2326841"/>
              <a:ext cx="830700" cy="108900"/>
            </a:xfrm>
            <a:prstGeom prst="rect">
              <a:avLst/>
            </a:prstGeom>
            <a:solidFill>
              <a:srgbClr val="F4CCCC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Softmax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9" name="Google Shape;819;p46"/>
            <p:cNvSpPr/>
            <p:nvPr/>
          </p:nvSpPr>
          <p:spPr>
            <a:xfrm>
              <a:off x="3572521" y="2486015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1000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0" name="Google Shape;820;p46"/>
          <p:cNvGrpSpPr/>
          <p:nvPr/>
        </p:nvGrpSpPr>
        <p:grpSpPr>
          <a:xfrm>
            <a:off x="7964924" y="1130227"/>
            <a:ext cx="838070" cy="3768962"/>
            <a:chOff x="6254796" y="577178"/>
            <a:chExt cx="838288" cy="3769943"/>
          </a:xfrm>
        </p:grpSpPr>
        <p:sp>
          <p:nvSpPr>
            <p:cNvPr id="41" name="Google Shape;821;p46"/>
            <p:cNvSpPr/>
            <p:nvPr/>
          </p:nvSpPr>
          <p:spPr>
            <a:xfrm>
              <a:off x="6258221" y="3760673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2" name="Google Shape;822;p46"/>
            <p:cNvSpPr/>
            <p:nvPr/>
          </p:nvSpPr>
          <p:spPr>
            <a:xfrm>
              <a:off x="6258221" y="4238195"/>
              <a:ext cx="830691" cy="108927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Input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3" name="Google Shape;823;p46"/>
            <p:cNvSpPr/>
            <p:nvPr/>
          </p:nvSpPr>
          <p:spPr>
            <a:xfrm>
              <a:off x="6258221" y="3283150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4" name="Google Shape;824;p46"/>
            <p:cNvSpPr/>
            <p:nvPr/>
          </p:nvSpPr>
          <p:spPr>
            <a:xfrm>
              <a:off x="6258221" y="2805628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5" name="Google Shape;825;p46"/>
            <p:cNvSpPr/>
            <p:nvPr/>
          </p:nvSpPr>
          <p:spPr>
            <a:xfrm>
              <a:off x="6256509" y="2006563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6" name="Google Shape;826;p46"/>
            <p:cNvSpPr/>
            <p:nvPr/>
          </p:nvSpPr>
          <p:spPr>
            <a:xfrm>
              <a:off x="6259046" y="1213875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7" name="Google Shape;827;p46"/>
            <p:cNvSpPr/>
            <p:nvPr/>
          </p:nvSpPr>
          <p:spPr>
            <a:xfrm>
              <a:off x="6259046" y="577178"/>
              <a:ext cx="830700" cy="108900"/>
            </a:xfrm>
            <a:prstGeom prst="rect">
              <a:avLst/>
            </a:prstGeom>
            <a:solidFill>
              <a:srgbClr val="F4CCCC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Softmax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8" name="Google Shape;828;p46"/>
            <p:cNvSpPr/>
            <p:nvPr/>
          </p:nvSpPr>
          <p:spPr>
            <a:xfrm>
              <a:off x="6260696" y="137182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9" name="Google Shape;829;p46"/>
            <p:cNvSpPr/>
            <p:nvPr/>
          </p:nvSpPr>
          <p:spPr>
            <a:xfrm>
              <a:off x="6258209" y="2163196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0" name="Google Shape;830;p46"/>
            <p:cNvSpPr/>
            <p:nvPr/>
          </p:nvSpPr>
          <p:spPr>
            <a:xfrm>
              <a:off x="6256496" y="3123988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" name="Google Shape;831;p46"/>
            <p:cNvSpPr/>
            <p:nvPr/>
          </p:nvSpPr>
          <p:spPr>
            <a:xfrm>
              <a:off x="6256496" y="296481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2" name="Google Shape;832;p46"/>
            <p:cNvSpPr/>
            <p:nvPr/>
          </p:nvSpPr>
          <p:spPr>
            <a:xfrm>
              <a:off x="6256496" y="3601511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128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" name="Google Shape;833;p46"/>
            <p:cNvSpPr/>
            <p:nvPr/>
          </p:nvSpPr>
          <p:spPr>
            <a:xfrm>
              <a:off x="6256496" y="3442337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128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" name="Google Shape;834;p46"/>
            <p:cNvSpPr/>
            <p:nvPr/>
          </p:nvSpPr>
          <p:spPr>
            <a:xfrm>
              <a:off x="6256496" y="3919859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64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" name="Google Shape;835;p46"/>
            <p:cNvSpPr/>
            <p:nvPr/>
          </p:nvSpPr>
          <p:spPr>
            <a:xfrm>
              <a:off x="6256496" y="407903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64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6" name="Google Shape;836;p46"/>
            <p:cNvSpPr/>
            <p:nvPr/>
          </p:nvSpPr>
          <p:spPr>
            <a:xfrm>
              <a:off x="6259009" y="1689199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" name="Google Shape;837;p46"/>
            <p:cNvSpPr/>
            <p:nvPr/>
          </p:nvSpPr>
          <p:spPr>
            <a:xfrm>
              <a:off x="6259009" y="153002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8" name="Google Shape;838;p46"/>
            <p:cNvSpPr/>
            <p:nvPr/>
          </p:nvSpPr>
          <p:spPr>
            <a:xfrm>
              <a:off x="6262384" y="1848382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9" name="Google Shape;839;p46"/>
            <p:cNvSpPr/>
            <p:nvPr/>
          </p:nvSpPr>
          <p:spPr>
            <a:xfrm>
              <a:off x="6254809" y="2484411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0" name="Google Shape;840;p46"/>
            <p:cNvSpPr/>
            <p:nvPr/>
          </p:nvSpPr>
          <p:spPr>
            <a:xfrm>
              <a:off x="6254809" y="2325237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1" name="Google Shape;841;p46"/>
            <p:cNvSpPr/>
            <p:nvPr/>
          </p:nvSpPr>
          <p:spPr>
            <a:xfrm>
              <a:off x="6258184" y="2643595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2" name="Google Shape;842;p46"/>
            <p:cNvSpPr/>
            <p:nvPr/>
          </p:nvSpPr>
          <p:spPr>
            <a:xfrm>
              <a:off x="6254796" y="895527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3" name="Google Shape;843;p46"/>
            <p:cNvSpPr/>
            <p:nvPr/>
          </p:nvSpPr>
          <p:spPr>
            <a:xfrm>
              <a:off x="6254796" y="736353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1000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4" name="Google Shape;844;p46"/>
            <p:cNvSpPr/>
            <p:nvPr/>
          </p:nvSpPr>
          <p:spPr>
            <a:xfrm>
              <a:off x="6254796" y="1054701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65" name="Google Shape;848;p46"/>
          <p:cNvSpPr txBox="1"/>
          <p:nvPr/>
        </p:nvSpPr>
        <p:spPr>
          <a:xfrm>
            <a:off x="5459954" y="4864736"/>
            <a:ext cx="1011600" cy="4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Google Shape;849;p46"/>
          <p:cNvSpPr txBox="1"/>
          <p:nvPr/>
        </p:nvSpPr>
        <p:spPr>
          <a:xfrm>
            <a:off x="6971462" y="4903391"/>
            <a:ext cx="874572" cy="4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VGG16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Google Shape;850;p46"/>
          <p:cNvSpPr txBox="1"/>
          <p:nvPr/>
        </p:nvSpPr>
        <p:spPr>
          <a:xfrm>
            <a:off x="8037984" y="4903391"/>
            <a:ext cx="874572" cy="4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VGG19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-26043" y="5388739"/>
            <a:ext cx="6199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Simonyan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Zissermann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“Very Deep Convolutional Networks for Large-Scale Image Recognition”, ICLR 2015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28650" y="1696282"/>
            <a:ext cx="38377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 </a:t>
            </a:r>
            <a:r>
              <a:rPr kumimoji="0" lang="zh-CN" altLang="en-US" sz="2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设计规则</a:t>
            </a:r>
            <a:r>
              <a:rPr kumimoji="0" lang="en-US" sz="2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所有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使用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3x3 stride 1 pad 1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所有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max 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池化使用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2x2 stride 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池化后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双倍输出通道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15687" y="3093003"/>
            <a:ext cx="35167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网络包含5个卷积段: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阶段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1: conv-conv-pool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阶段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2: conv-conv-pool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阶段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3: conv-conv-pool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阶段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4: conv-conv-conv-[conv]-pool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阶段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5: conv-conv-conv-[conv]-pool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(VGG-19在阶段4和5</a:t>
            </a:r>
            <a:r>
              <a:rPr lang="en-US" altLang="zh-CN" dirty="0">
                <a:solidFill>
                  <a:prstClr val="black"/>
                </a:solidFill>
              </a:rPr>
              <a:t>有4conv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499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VGG:</a:t>
            </a:r>
            <a:r>
              <a:rPr lang="zh-CN" altLang="en-US" dirty="0"/>
              <a:t>更深的网络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784;p46"/>
          <p:cNvSpPr/>
          <p:nvPr/>
        </p:nvSpPr>
        <p:spPr>
          <a:xfrm>
            <a:off x="6936118" y="4153759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785;p46"/>
          <p:cNvSpPr/>
          <p:nvPr/>
        </p:nvSpPr>
        <p:spPr>
          <a:xfrm>
            <a:off x="6936118" y="4312893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786;p46"/>
          <p:cNvSpPr/>
          <p:nvPr/>
        </p:nvSpPr>
        <p:spPr>
          <a:xfrm>
            <a:off x="6936118" y="4472026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787;p46"/>
          <p:cNvSpPr/>
          <p:nvPr/>
        </p:nvSpPr>
        <p:spPr>
          <a:xfrm>
            <a:off x="6936118" y="4631158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788;p46"/>
          <p:cNvSpPr/>
          <p:nvPr/>
        </p:nvSpPr>
        <p:spPr>
          <a:xfrm>
            <a:off x="6936118" y="4790291"/>
            <a:ext cx="830475" cy="108899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Google Shape;789;p46"/>
          <p:cNvSpPr/>
          <p:nvPr/>
        </p:nvSpPr>
        <p:spPr>
          <a:xfrm>
            <a:off x="6936118" y="3994627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790;p46"/>
          <p:cNvSpPr/>
          <p:nvPr/>
        </p:nvSpPr>
        <p:spPr>
          <a:xfrm>
            <a:off x="6936118" y="3835495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791;p46"/>
          <p:cNvSpPr/>
          <p:nvPr/>
        </p:nvSpPr>
        <p:spPr>
          <a:xfrm>
            <a:off x="6936118" y="3676362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256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Google Shape;792;p46"/>
          <p:cNvSpPr/>
          <p:nvPr/>
        </p:nvSpPr>
        <p:spPr>
          <a:xfrm>
            <a:off x="6936118" y="3517229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256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793;p46"/>
          <p:cNvSpPr/>
          <p:nvPr/>
        </p:nvSpPr>
        <p:spPr>
          <a:xfrm>
            <a:off x="6936118" y="3358097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794;p46"/>
          <p:cNvSpPr/>
          <p:nvPr/>
        </p:nvSpPr>
        <p:spPr>
          <a:xfrm>
            <a:off x="6936118" y="3032199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795;p46"/>
          <p:cNvSpPr/>
          <p:nvPr/>
        </p:nvSpPr>
        <p:spPr>
          <a:xfrm>
            <a:off x="6936118" y="2873066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796;p46"/>
          <p:cNvSpPr/>
          <p:nvPr/>
        </p:nvSpPr>
        <p:spPr>
          <a:xfrm>
            <a:off x="6936118" y="2715187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797;p46"/>
          <p:cNvSpPr/>
          <p:nvPr/>
        </p:nvSpPr>
        <p:spPr>
          <a:xfrm>
            <a:off x="6936118" y="2395669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798;p46"/>
          <p:cNvSpPr/>
          <p:nvPr/>
        </p:nvSpPr>
        <p:spPr>
          <a:xfrm>
            <a:off x="6936118" y="2236535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799;p46"/>
          <p:cNvSpPr/>
          <p:nvPr/>
        </p:nvSpPr>
        <p:spPr>
          <a:xfrm>
            <a:off x="6936118" y="2077402"/>
            <a:ext cx="830475" cy="1088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800;p46"/>
          <p:cNvSpPr/>
          <p:nvPr/>
        </p:nvSpPr>
        <p:spPr>
          <a:xfrm>
            <a:off x="6936118" y="1759138"/>
            <a:ext cx="830475" cy="108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4096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801;p46"/>
          <p:cNvSpPr/>
          <p:nvPr/>
        </p:nvSpPr>
        <p:spPr>
          <a:xfrm>
            <a:off x="6936118" y="1600005"/>
            <a:ext cx="830475" cy="108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802;p46"/>
          <p:cNvSpPr/>
          <p:nvPr/>
        </p:nvSpPr>
        <p:spPr>
          <a:xfrm>
            <a:off x="6936118" y="1440871"/>
            <a:ext cx="830475" cy="108899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803;p46"/>
          <p:cNvSpPr/>
          <p:nvPr/>
        </p:nvSpPr>
        <p:spPr>
          <a:xfrm>
            <a:off x="6936118" y="1918270"/>
            <a:ext cx="830475" cy="108899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4096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Google Shape;804;p46"/>
          <p:cNvSpPr/>
          <p:nvPr/>
        </p:nvSpPr>
        <p:spPr>
          <a:xfrm>
            <a:off x="6939491" y="2554810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805;p46"/>
          <p:cNvSpPr/>
          <p:nvPr/>
        </p:nvSpPr>
        <p:spPr>
          <a:xfrm>
            <a:off x="6936118" y="3198964"/>
            <a:ext cx="830475" cy="10889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6" name="Google Shape;806;p46"/>
          <p:cNvGrpSpPr/>
          <p:nvPr/>
        </p:nvGrpSpPr>
        <p:grpSpPr>
          <a:xfrm>
            <a:off x="5550512" y="2879435"/>
            <a:ext cx="833874" cy="2019755"/>
            <a:chOff x="3572521" y="2326841"/>
            <a:chExt cx="834091" cy="2020281"/>
          </a:xfrm>
        </p:grpSpPr>
        <p:sp>
          <p:nvSpPr>
            <p:cNvPr id="27" name="Google Shape;807;p46"/>
            <p:cNvSpPr/>
            <p:nvPr/>
          </p:nvSpPr>
          <p:spPr>
            <a:xfrm>
              <a:off x="3575921" y="3601498"/>
              <a:ext cx="830691" cy="108927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384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8" name="Google Shape;808;p46"/>
            <p:cNvSpPr/>
            <p:nvPr/>
          </p:nvSpPr>
          <p:spPr>
            <a:xfrm>
              <a:off x="3575921" y="3760673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9" name="Google Shape;809;p46"/>
            <p:cNvSpPr/>
            <p:nvPr/>
          </p:nvSpPr>
          <p:spPr>
            <a:xfrm>
              <a:off x="3575921" y="3919847"/>
              <a:ext cx="830691" cy="108927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5x5 conv, 256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0" name="Google Shape;810;p46"/>
            <p:cNvSpPr/>
            <p:nvPr/>
          </p:nvSpPr>
          <p:spPr>
            <a:xfrm>
              <a:off x="3575921" y="4079021"/>
              <a:ext cx="830691" cy="108927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11x11 conv, 96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1" name="Google Shape;811;p46"/>
            <p:cNvSpPr/>
            <p:nvPr/>
          </p:nvSpPr>
          <p:spPr>
            <a:xfrm>
              <a:off x="3575921" y="4238195"/>
              <a:ext cx="830691" cy="108927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Input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2" name="Google Shape;812;p46"/>
            <p:cNvSpPr/>
            <p:nvPr/>
          </p:nvSpPr>
          <p:spPr>
            <a:xfrm>
              <a:off x="3572521" y="3441063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3" name="Google Shape;813;p46"/>
            <p:cNvSpPr/>
            <p:nvPr/>
          </p:nvSpPr>
          <p:spPr>
            <a:xfrm>
              <a:off x="3572521" y="3281888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384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4" name="Google Shape;814;p46"/>
            <p:cNvSpPr/>
            <p:nvPr/>
          </p:nvSpPr>
          <p:spPr>
            <a:xfrm>
              <a:off x="3572521" y="312271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5" name="Google Shape;815;p46"/>
            <p:cNvSpPr/>
            <p:nvPr/>
          </p:nvSpPr>
          <p:spPr>
            <a:xfrm>
              <a:off x="3572521" y="2963540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6" name="Google Shape;816;p46"/>
            <p:cNvSpPr/>
            <p:nvPr/>
          </p:nvSpPr>
          <p:spPr>
            <a:xfrm>
              <a:off x="3572521" y="2804364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7" name="Google Shape;817;p46"/>
            <p:cNvSpPr/>
            <p:nvPr/>
          </p:nvSpPr>
          <p:spPr>
            <a:xfrm>
              <a:off x="3572521" y="2645190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8" name="Google Shape;818;p46"/>
            <p:cNvSpPr/>
            <p:nvPr/>
          </p:nvSpPr>
          <p:spPr>
            <a:xfrm>
              <a:off x="3572521" y="2326841"/>
              <a:ext cx="830700" cy="108900"/>
            </a:xfrm>
            <a:prstGeom prst="rect">
              <a:avLst/>
            </a:prstGeom>
            <a:solidFill>
              <a:srgbClr val="F4CCCC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Softmax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9" name="Google Shape;819;p46"/>
            <p:cNvSpPr/>
            <p:nvPr/>
          </p:nvSpPr>
          <p:spPr>
            <a:xfrm>
              <a:off x="3572521" y="2486015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1000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0" name="Google Shape;820;p46"/>
          <p:cNvGrpSpPr/>
          <p:nvPr/>
        </p:nvGrpSpPr>
        <p:grpSpPr>
          <a:xfrm>
            <a:off x="7964924" y="1130227"/>
            <a:ext cx="838070" cy="3768962"/>
            <a:chOff x="6254796" y="577178"/>
            <a:chExt cx="838288" cy="3769943"/>
          </a:xfrm>
        </p:grpSpPr>
        <p:sp>
          <p:nvSpPr>
            <p:cNvPr id="41" name="Google Shape;821;p46"/>
            <p:cNvSpPr/>
            <p:nvPr/>
          </p:nvSpPr>
          <p:spPr>
            <a:xfrm>
              <a:off x="6258221" y="3760673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2" name="Google Shape;822;p46"/>
            <p:cNvSpPr/>
            <p:nvPr/>
          </p:nvSpPr>
          <p:spPr>
            <a:xfrm>
              <a:off x="6258221" y="4238195"/>
              <a:ext cx="830691" cy="108927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Input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3" name="Google Shape;823;p46"/>
            <p:cNvSpPr/>
            <p:nvPr/>
          </p:nvSpPr>
          <p:spPr>
            <a:xfrm>
              <a:off x="6258221" y="3283150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4" name="Google Shape;824;p46"/>
            <p:cNvSpPr/>
            <p:nvPr/>
          </p:nvSpPr>
          <p:spPr>
            <a:xfrm>
              <a:off x="6258221" y="2805628"/>
              <a:ext cx="830691" cy="108927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5" name="Google Shape;825;p46"/>
            <p:cNvSpPr/>
            <p:nvPr/>
          </p:nvSpPr>
          <p:spPr>
            <a:xfrm>
              <a:off x="6256509" y="2006563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6" name="Google Shape;826;p46"/>
            <p:cNvSpPr/>
            <p:nvPr/>
          </p:nvSpPr>
          <p:spPr>
            <a:xfrm>
              <a:off x="6259046" y="1213875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4A86E8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7" name="Google Shape;827;p46"/>
            <p:cNvSpPr/>
            <p:nvPr/>
          </p:nvSpPr>
          <p:spPr>
            <a:xfrm>
              <a:off x="6259046" y="577178"/>
              <a:ext cx="830700" cy="108900"/>
            </a:xfrm>
            <a:prstGeom prst="rect">
              <a:avLst/>
            </a:prstGeom>
            <a:solidFill>
              <a:srgbClr val="F4CCCC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Softmax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8" name="Google Shape;828;p46"/>
            <p:cNvSpPr/>
            <p:nvPr/>
          </p:nvSpPr>
          <p:spPr>
            <a:xfrm>
              <a:off x="6260696" y="137182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9" name="Google Shape;829;p46"/>
            <p:cNvSpPr/>
            <p:nvPr/>
          </p:nvSpPr>
          <p:spPr>
            <a:xfrm>
              <a:off x="6258209" y="2163196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0" name="Google Shape;830;p46"/>
            <p:cNvSpPr/>
            <p:nvPr/>
          </p:nvSpPr>
          <p:spPr>
            <a:xfrm>
              <a:off x="6256496" y="3123988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" name="Google Shape;831;p46"/>
            <p:cNvSpPr/>
            <p:nvPr/>
          </p:nvSpPr>
          <p:spPr>
            <a:xfrm>
              <a:off x="6256496" y="296481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2" name="Google Shape;832;p46"/>
            <p:cNvSpPr/>
            <p:nvPr/>
          </p:nvSpPr>
          <p:spPr>
            <a:xfrm>
              <a:off x="6256496" y="3601511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128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" name="Google Shape;833;p46"/>
            <p:cNvSpPr/>
            <p:nvPr/>
          </p:nvSpPr>
          <p:spPr>
            <a:xfrm>
              <a:off x="6256496" y="3442337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128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" name="Google Shape;834;p46"/>
            <p:cNvSpPr/>
            <p:nvPr/>
          </p:nvSpPr>
          <p:spPr>
            <a:xfrm>
              <a:off x="6256496" y="3919859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64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" name="Google Shape;835;p46"/>
            <p:cNvSpPr/>
            <p:nvPr/>
          </p:nvSpPr>
          <p:spPr>
            <a:xfrm>
              <a:off x="6256496" y="407903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64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6" name="Google Shape;836;p46"/>
            <p:cNvSpPr/>
            <p:nvPr/>
          </p:nvSpPr>
          <p:spPr>
            <a:xfrm>
              <a:off x="6259009" y="1689199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" name="Google Shape;837;p46"/>
            <p:cNvSpPr/>
            <p:nvPr/>
          </p:nvSpPr>
          <p:spPr>
            <a:xfrm>
              <a:off x="6259009" y="153002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8" name="Google Shape;838;p46"/>
            <p:cNvSpPr/>
            <p:nvPr/>
          </p:nvSpPr>
          <p:spPr>
            <a:xfrm>
              <a:off x="6262384" y="1848382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9" name="Google Shape;839;p46"/>
            <p:cNvSpPr/>
            <p:nvPr/>
          </p:nvSpPr>
          <p:spPr>
            <a:xfrm>
              <a:off x="6254809" y="2484411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0" name="Google Shape;840;p46"/>
            <p:cNvSpPr/>
            <p:nvPr/>
          </p:nvSpPr>
          <p:spPr>
            <a:xfrm>
              <a:off x="6254809" y="2325237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1" name="Google Shape;841;p46"/>
            <p:cNvSpPr/>
            <p:nvPr/>
          </p:nvSpPr>
          <p:spPr>
            <a:xfrm>
              <a:off x="6258184" y="2643595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2" name="Google Shape;842;p46"/>
            <p:cNvSpPr/>
            <p:nvPr/>
          </p:nvSpPr>
          <p:spPr>
            <a:xfrm>
              <a:off x="6254796" y="895527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3" name="Google Shape;843;p46"/>
            <p:cNvSpPr/>
            <p:nvPr/>
          </p:nvSpPr>
          <p:spPr>
            <a:xfrm>
              <a:off x="6254796" y="736353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1000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4" name="Google Shape;844;p46"/>
            <p:cNvSpPr/>
            <p:nvPr/>
          </p:nvSpPr>
          <p:spPr>
            <a:xfrm>
              <a:off x="6254796" y="1054701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700" b="0" i="0" u="none" strike="noStrike" kern="1200" cap="none" spc="0" normalizeH="0" baseline="0" noProof="0">
                  <a:ln>
                    <a:noFill/>
                  </a:ln>
                  <a:solidFill>
                    <a:srgbClr val="38761D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  <a:endParaRPr kumimoji="0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65" name="Google Shape;848;p46"/>
          <p:cNvSpPr txBox="1"/>
          <p:nvPr/>
        </p:nvSpPr>
        <p:spPr>
          <a:xfrm>
            <a:off x="5459954" y="4864736"/>
            <a:ext cx="1011600" cy="4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Google Shape;849;p46"/>
          <p:cNvSpPr txBox="1"/>
          <p:nvPr/>
        </p:nvSpPr>
        <p:spPr>
          <a:xfrm>
            <a:off x="6971462" y="4903391"/>
            <a:ext cx="874572" cy="4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VGG16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Google Shape;850;p46"/>
          <p:cNvSpPr txBox="1"/>
          <p:nvPr/>
        </p:nvSpPr>
        <p:spPr>
          <a:xfrm>
            <a:off x="8037984" y="4903391"/>
            <a:ext cx="874572" cy="4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VGG19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-26043" y="5388739"/>
            <a:ext cx="6199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Simonyan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Zissermann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“Very Deep Convolutional Networks for Large-Scale Image Recognition”, ICLR 2015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28651" y="1696282"/>
            <a:ext cx="38377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100" u="sng" dirty="0">
                <a:solidFill>
                  <a:prstClr val="black"/>
                </a:solidFill>
              </a:rPr>
              <a:t>VGG </a:t>
            </a:r>
            <a:r>
              <a:rPr lang="zh-CN" altLang="en-US" sz="2100" u="sng" dirty="0">
                <a:solidFill>
                  <a:prstClr val="black"/>
                </a:solidFill>
              </a:rPr>
              <a:t>设计规则</a:t>
            </a:r>
            <a:r>
              <a:rPr lang="en-US" altLang="zh-CN" sz="2100" u="sng" dirty="0">
                <a:solidFill>
                  <a:prstClr val="black"/>
                </a:solidFill>
              </a:rPr>
              <a:t>: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所有</a:t>
            </a:r>
            <a:r>
              <a:rPr lang="en-US" altLang="zh-CN" sz="2100" dirty="0">
                <a:solidFill>
                  <a:prstClr val="black"/>
                </a:solidFill>
              </a:rPr>
              <a:t>conv </a:t>
            </a:r>
            <a:r>
              <a:rPr lang="zh-CN" altLang="en-US" sz="2100" dirty="0">
                <a:solidFill>
                  <a:prstClr val="black"/>
                </a:solidFill>
              </a:rPr>
              <a:t>使用</a:t>
            </a:r>
            <a:r>
              <a:rPr lang="en-US" altLang="zh-CN" sz="2100" dirty="0">
                <a:solidFill>
                  <a:prstClr val="black"/>
                </a:solidFill>
              </a:rPr>
              <a:t> 3x3 stride 1 pad 1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所有</a:t>
            </a:r>
            <a:r>
              <a:rPr lang="en-US" altLang="zh-CN" sz="2100" dirty="0">
                <a:solidFill>
                  <a:prstClr val="black"/>
                </a:solidFill>
              </a:rPr>
              <a:t> max </a:t>
            </a:r>
            <a:r>
              <a:rPr lang="zh-CN" altLang="en-US" sz="2100" dirty="0">
                <a:solidFill>
                  <a:prstClr val="black"/>
                </a:solidFill>
              </a:rPr>
              <a:t>池化使用</a:t>
            </a:r>
            <a:r>
              <a:rPr lang="en-US" altLang="zh-CN" sz="2100" dirty="0">
                <a:solidFill>
                  <a:prstClr val="black"/>
                </a:solidFill>
              </a:rPr>
              <a:t> 2x2 stride 2</a:t>
            </a:r>
          </a:p>
          <a:p>
            <a:pPr lvl="0" defTabSz="685800">
              <a:defRPr/>
            </a:pPr>
            <a:r>
              <a:rPr lang="zh-CN" altLang="en-US" sz="2100" dirty="0">
                <a:solidFill>
                  <a:prstClr val="black"/>
                </a:solidFill>
              </a:rPr>
              <a:t>池化后</a:t>
            </a:r>
            <a:r>
              <a:rPr lang="en-US" altLang="zh-CN" sz="2100" dirty="0">
                <a:solidFill>
                  <a:prstClr val="black"/>
                </a:solidFill>
              </a:rPr>
              <a:t>, </a:t>
            </a:r>
            <a:r>
              <a:rPr lang="zh-CN" altLang="en-US" sz="2100" dirty="0">
                <a:solidFill>
                  <a:prstClr val="black"/>
                </a:solidFill>
              </a:rPr>
              <a:t>双倍输出通道</a:t>
            </a:r>
            <a:endParaRPr lang="en-US" altLang="zh-CN" sz="2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94292" y="3288682"/>
            <a:ext cx="20380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选项</a:t>
            </a:r>
            <a:r>
              <a:rPr kumimoji="0" lang="en-US" sz="2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Conv(5x5, C -&gt; C)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25C</a:t>
            </a:r>
            <a:r>
              <a:rPr kumimoji="0" lang="en-US" sz="21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25C</a:t>
            </a:r>
            <a:r>
              <a:rPr kumimoji="0" lang="en-US" sz="21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601706" y="3287068"/>
            <a:ext cx="20380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选项</a:t>
            </a:r>
            <a:r>
              <a:rPr kumimoji="0" lang="en-US" sz="2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Conv(3x3, C -&gt; C)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Conv(3x3, C -&gt; C)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18C</a:t>
            </a:r>
            <a:r>
              <a:rPr kumimoji="0" lang="en-US" sz="21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18C</a:t>
            </a:r>
            <a:r>
              <a:rPr kumimoji="0" lang="en-US" sz="21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497982" y="1633790"/>
            <a:ext cx="22577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两个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3x3 conv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和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一个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5x5 conv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有相同的感受野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但参数和计算都变少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783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AlexNet</a:t>
            </a:r>
            <a:r>
              <a:rPr lang="en-US" dirty="0"/>
              <a:t> vs VGG-16!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22860" y="1611719"/>
          <a:ext cx="301752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3063240" y="1611719"/>
          <a:ext cx="301752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6126480" y="1611719"/>
          <a:ext cx="301752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9843" y="4971270"/>
            <a:ext cx="2850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1.9 MB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VGG-16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48.6 MB (25x)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77363" y="4971270"/>
            <a:ext cx="2672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61M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VGG-16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138M (2.3x)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8331" y="4971270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0.7 GFLOP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VGG-16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13.6 GFLOP (19.4x)</a:t>
            </a:r>
          </a:p>
        </p:txBody>
      </p:sp>
    </p:spTree>
    <p:extLst>
      <p:ext uri="{BB962C8B-B14F-4D97-AF65-F5344CB8AC3E}">
        <p14:creationId xmlns:p14="http://schemas.microsoft.com/office/powerpoint/2010/main" val="2755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9.1.ImageNet</a:t>
            </a:r>
            <a:r>
              <a:rPr lang="zh-CN" altLang="en-US" dirty="0"/>
              <a:t>分类挑战</a:t>
            </a:r>
            <a:endParaRPr lang="en-US" altLang="zh-CN" dirty="0"/>
          </a:p>
          <a:p>
            <a:r>
              <a:rPr lang="en-US" altLang="zh-CN" dirty="0"/>
              <a:t>9.2.AlexNet</a:t>
            </a:r>
            <a:endParaRPr lang="en-US" dirty="0"/>
          </a:p>
          <a:p>
            <a:r>
              <a:rPr lang="en-US" altLang="zh-CN" dirty="0"/>
              <a:t>9.3.VGG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9.4.GoogleNet</a:t>
            </a:r>
          </a:p>
          <a:p>
            <a:r>
              <a:rPr lang="en-US" altLang="zh-CN" dirty="0"/>
              <a:t>9.5.Residual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9.6.</a:t>
            </a:r>
            <a:r>
              <a:rPr lang="zh-CN" altLang="en-US" dirty="0"/>
              <a:t>不同网络比较及改进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55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355223"/>
              </p:ext>
            </p:extLst>
          </p:nvPr>
        </p:nvGraphicFramePr>
        <p:xfrm>
          <a:off x="95492" y="1725351"/>
          <a:ext cx="89154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00264" y="1621180"/>
            <a:ext cx="4080075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66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57192"/>
              </p:ext>
            </p:extLst>
          </p:nvPr>
        </p:nvGraphicFramePr>
        <p:xfrm>
          <a:off x="95492" y="1725351"/>
          <a:ext cx="89154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69580" y="1621180"/>
            <a:ext cx="6510760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219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329245"/>
              </p:ext>
            </p:extLst>
          </p:nvPr>
        </p:nvGraphicFramePr>
        <p:xfrm>
          <a:off x="95492" y="1725351"/>
          <a:ext cx="89154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38150" y="1621180"/>
            <a:ext cx="3342189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82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</a:t>
            </a:r>
            <a:r>
              <a:rPr lang="zh-CN" altLang="en-US" dirty="0"/>
              <a:t> </a:t>
            </a:r>
            <a:r>
              <a:rPr lang="en-US" dirty="0" err="1"/>
              <a:t>GoogLeNet</a:t>
            </a:r>
            <a:r>
              <a:rPr lang="en-US" dirty="0"/>
              <a:t>: </a:t>
            </a:r>
            <a:r>
              <a:rPr lang="zh-CN" altLang="en-US" dirty="0"/>
              <a:t>聚焦在效率提升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4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6384" y="1024955"/>
            <a:ext cx="1392162" cy="4348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5388739"/>
            <a:ext cx="34804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“Going deeper with convolutions”, CVPR 2015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1435" y="2973515"/>
            <a:ext cx="498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主要创新点在于效率提升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减少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参数规模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存储空间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613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GoogLeNet</a:t>
            </a:r>
            <a:r>
              <a:rPr lang="en-US" dirty="0"/>
              <a:t>: </a:t>
            </a:r>
            <a:r>
              <a:rPr lang="zh-CN" altLang="en-US" dirty="0"/>
              <a:t>主干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4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6384" y="1024955"/>
            <a:ext cx="1392162" cy="4348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5388739"/>
            <a:ext cx="34804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“Going deeper with convolutions”, CVPR 2015</a:t>
            </a:r>
          </a:p>
        </p:txBody>
      </p:sp>
      <p:sp>
        <p:nvSpPr>
          <p:cNvPr id="10" name="Google Shape;1443;p58"/>
          <p:cNvSpPr/>
          <p:nvPr/>
        </p:nvSpPr>
        <p:spPr>
          <a:xfrm>
            <a:off x="8038618" y="4607448"/>
            <a:ext cx="408008" cy="68580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2323" y="1775535"/>
            <a:ext cx="6031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主干网络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起始位置快速下采样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回想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VGG-16: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大部分计算在起始层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60D03-0B89-47B8-8DF2-80054714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90" y="2756048"/>
            <a:ext cx="583678" cy="25717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01762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GoogLeNet</a:t>
            </a:r>
            <a:r>
              <a:rPr lang="en-US" dirty="0"/>
              <a:t>: </a:t>
            </a:r>
            <a:r>
              <a:rPr lang="zh-CN" altLang="en-US" dirty="0"/>
              <a:t>主干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4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6384" y="1024955"/>
            <a:ext cx="1392162" cy="4348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5625730"/>
            <a:ext cx="34804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“Going deeper with convolutions”, CVPR 2015</a:t>
            </a:r>
          </a:p>
        </p:txBody>
      </p:sp>
      <p:sp>
        <p:nvSpPr>
          <p:cNvPr id="10" name="Google Shape;1443;p58"/>
          <p:cNvSpPr/>
          <p:nvPr/>
        </p:nvSpPr>
        <p:spPr>
          <a:xfrm>
            <a:off x="8038618" y="4607448"/>
            <a:ext cx="408008" cy="68580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135792" y="4019732"/>
            <a:ext cx="881897" cy="6231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79801"/>
              </p:ext>
            </p:extLst>
          </p:nvPr>
        </p:nvGraphicFramePr>
        <p:xfrm>
          <a:off x="75959" y="2523355"/>
          <a:ext cx="7038905" cy="18200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4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8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5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14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54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607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03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51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41949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Input 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Layer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Output 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Layer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 err="1">
                          <a:effectLst/>
                        </a:rPr>
                        <a:t>H</a:t>
                      </a:r>
                      <a:r>
                        <a:rPr lang="mr-IN" sz="1400" u="none" strike="noStrike" dirty="0">
                          <a:effectLst/>
                        </a:rPr>
                        <a:t> / </a:t>
                      </a:r>
                      <a:r>
                        <a:rPr lang="mr-IN" sz="1400" u="none" strike="noStrike" dirty="0" err="1">
                          <a:effectLst/>
                        </a:rPr>
                        <a:t>W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filters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kernel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 err="1">
                          <a:effectLst/>
                        </a:rPr>
                        <a:t>H</a:t>
                      </a:r>
                      <a:r>
                        <a:rPr lang="mr-IN" sz="1400" u="none" strike="noStrike" dirty="0">
                          <a:effectLst/>
                        </a:rPr>
                        <a:t>/</a:t>
                      </a:r>
                      <a:r>
                        <a:rPr lang="mr-IN" sz="1400" u="none" strike="noStrike" dirty="0" err="1">
                          <a:effectLst/>
                        </a:rPr>
                        <a:t>W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memory (KB)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params</a:t>
                      </a:r>
                      <a:r>
                        <a:rPr lang="en-US" sz="1400" u="none" strike="noStrike" dirty="0">
                          <a:effectLst/>
                        </a:rPr>
                        <a:t> (K)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flop (M)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224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3136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118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max-pool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112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784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784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13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192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192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2352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 dirty="0">
                          <a:effectLst/>
                        </a:rPr>
                        <a:t>111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347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max-pool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192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192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28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588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66695" y="4425401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空间分辨率从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224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28 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Memory: 7.5 MB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124K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MFLOP: 418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2323" y="1775535"/>
            <a:ext cx="6031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主干网络 </a:t>
            </a:r>
            <a:r>
              <a:rPr lang="zh-CN" altLang="en-US" dirty="0">
                <a:solidFill>
                  <a:prstClr val="black"/>
                </a:solidFill>
              </a:rPr>
              <a:t>起始位置快速下采样</a:t>
            </a: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回想</a:t>
            </a:r>
            <a:r>
              <a:rPr lang="en-US" altLang="zh-CN" dirty="0">
                <a:solidFill>
                  <a:prstClr val="black"/>
                </a:solidFill>
              </a:rPr>
              <a:t>VGG-16: </a:t>
            </a:r>
            <a:r>
              <a:rPr lang="zh-CN" altLang="en-US" dirty="0">
                <a:solidFill>
                  <a:prstClr val="black"/>
                </a:solidFill>
              </a:rPr>
              <a:t>大部分计算在起始层</a:t>
            </a:r>
            <a:r>
              <a:rPr lang="en-US" altLang="zh-CN" dirty="0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3906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GoogLeNet</a:t>
            </a:r>
            <a:r>
              <a:rPr lang="en-US" dirty="0"/>
              <a:t>:</a:t>
            </a:r>
            <a:r>
              <a:rPr lang="zh-CN" altLang="en-US" dirty="0"/>
              <a:t>主干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4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6384" y="1024955"/>
            <a:ext cx="1392162" cy="4348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5739823"/>
            <a:ext cx="34804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“Going deeper with convolutions”, CVPR 2015</a:t>
            </a:r>
          </a:p>
        </p:txBody>
      </p:sp>
      <p:sp>
        <p:nvSpPr>
          <p:cNvPr id="10" name="Google Shape;1443;p58"/>
          <p:cNvSpPr/>
          <p:nvPr/>
        </p:nvSpPr>
        <p:spPr>
          <a:xfrm>
            <a:off x="8038618" y="4607448"/>
            <a:ext cx="408008" cy="68580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135792" y="4019732"/>
            <a:ext cx="881897" cy="6231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5959" y="2523355"/>
          <a:ext cx="7059836" cy="17554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27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66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635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26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71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3363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Input 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Layer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Output 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Layer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 err="1">
                          <a:effectLst/>
                        </a:rPr>
                        <a:t>H</a:t>
                      </a:r>
                      <a:r>
                        <a:rPr lang="mr-IN" sz="1400" u="none" strike="noStrike" dirty="0">
                          <a:effectLst/>
                        </a:rPr>
                        <a:t> / </a:t>
                      </a:r>
                      <a:r>
                        <a:rPr lang="mr-IN" sz="1400" u="none" strike="noStrike" dirty="0" err="1">
                          <a:effectLst/>
                        </a:rPr>
                        <a:t>W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filters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kernel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stride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 err="1">
                          <a:effectLst/>
                        </a:rPr>
                        <a:t>H</a:t>
                      </a:r>
                      <a:r>
                        <a:rPr lang="mr-IN" sz="1400" u="none" strike="noStrike" dirty="0">
                          <a:effectLst/>
                        </a:rPr>
                        <a:t>/</a:t>
                      </a:r>
                      <a:r>
                        <a:rPr lang="mr-IN" sz="1400" u="none" strike="noStrike" dirty="0" err="1">
                          <a:effectLst/>
                        </a:rPr>
                        <a:t>W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memory (KB)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params</a:t>
                      </a:r>
                      <a:r>
                        <a:rPr lang="en-US" sz="1400" u="none" strike="noStrike" dirty="0">
                          <a:effectLst/>
                        </a:rPr>
                        <a:t> (K)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flop (M)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224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3136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118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max-pool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112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784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784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13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192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192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2352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 dirty="0">
                          <a:effectLst/>
                        </a:rPr>
                        <a:t>111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>
                          <a:effectLst/>
                        </a:rPr>
                        <a:t>347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max-pool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192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192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28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u="none" strike="noStrike" dirty="0">
                          <a:effectLst/>
                        </a:rPr>
                        <a:t>588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7181" y="4350183"/>
            <a:ext cx="2606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/>
            <a:r>
              <a:rPr lang="zh-CN" altLang="en-US" dirty="0">
                <a:solidFill>
                  <a:prstClr val="black"/>
                </a:solidFill>
              </a:rPr>
              <a:t>空间分辨率从</a:t>
            </a:r>
            <a:r>
              <a:rPr lang="en-US" altLang="zh-CN" dirty="0">
                <a:solidFill>
                  <a:prstClr val="black"/>
                </a:solidFill>
              </a:rPr>
              <a:t>224 </a:t>
            </a:r>
            <a:r>
              <a:rPr lang="zh-CN" altLang="en-US" dirty="0">
                <a:solidFill>
                  <a:prstClr val="black"/>
                </a:solidFill>
              </a:rPr>
              <a:t>到</a:t>
            </a:r>
            <a:r>
              <a:rPr lang="en-US" altLang="zh-CN" dirty="0">
                <a:solidFill>
                  <a:prstClr val="black"/>
                </a:solidFill>
              </a:rPr>
              <a:t> 28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Memory: 7.5 MB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124K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MFLOP: 418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52190" y="4366808"/>
            <a:ext cx="2473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与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VGG-16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比较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Memory: 42.9 MB (5.7x)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1.1M (8.9x)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MFLOP: 7485 (17.8x)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2323" y="1775535"/>
            <a:ext cx="6031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主干网络 </a:t>
            </a:r>
            <a:r>
              <a:rPr lang="zh-CN" altLang="en-US" dirty="0">
                <a:solidFill>
                  <a:prstClr val="black"/>
                </a:solidFill>
              </a:rPr>
              <a:t>起始位置快速下采样</a:t>
            </a: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回想</a:t>
            </a:r>
            <a:r>
              <a:rPr lang="en-US" altLang="zh-CN" dirty="0">
                <a:solidFill>
                  <a:prstClr val="black"/>
                </a:solidFill>
              </a:rPr>
              <a:t>VGG-16: </a:t>
            </a:r>
            <a:r>
              <a:rPr lang="zh-CN" altLang="en-US" dirty="0">
                <a:solidFill>
                  <a:prstClr val="black"/>
                </a:solidFill>
              </a:rPr>
              <a:t>大部分计算在起始层</a:t>
            </a:r>
            <a:r>
              <a:rPr lang="en-US" altLang="zh-CN" dirty="0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3539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GoogLeNet</a:t>
            </a:r>
            <a:r>
              <a:rPr lang="en-US" dirty="0"/>
              <a:t>: Inception</a:t>
            </a:r>
            <a:r>
              <a:rPr lang="zh-CN" altLang="en-US" dirty="0"/>
              <a:t>模块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4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6384" y="1024955"/>
            <a:ext cx="1392162" cy="4348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5388739"/>
            <a:ext cx="34804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“Going deeper with convolutions”, CVPR 2015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756" y="1697519"/>
            <a:ext cx="1919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 </a:t>
            </a:r>
            <a:r>
              <a:rPr lang="zh-CN" altLang="en-US" b="1" dirty="0">
                <a:solidFill>
                  <a:prstClr val="black"/>
                </a:solidFill>
                <a:latin typeface="Calibri" panose="020F0502020204030204"/>
              </a:rPr>
              <a:t>模块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带并行分支的局部单元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整个网络中局部结构重复多次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oogle Shape;14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599" y="2540471"/>
            <a:ext cx="4334534" cy="204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43;p58"/>
          <p:cNvSpPr/>
          <p:nvPr/>
        </p:nvSpPr>
        <p:spPr>
          <a:xfrm>
            <a:off x="7759785" y="4294932"/>
            <a:ext cx="944454" cy="41301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161836" y="4043182"/>
            <a:ext cx="597950" cy="251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014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GoogLeNet</a:t>
            </a:r>
            <a:r>
              <a:rPr lang="en-US" dirty="0"/>
              <a:t>: </a:t>
            </a:r>
            <a:r>
              <a:rPr lang="en-US" altLang="zh-CN" dirty="0"/>
              <a:t>Inception</a:t>
            </a:r>
            <a:r>
              <a:rPr lang="zh-CN" altLang="en-US" dirty="0"/>
              <a:t>模块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4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6384" y="1024955"/>
            <a:ext cx="1392162" cy="4348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5388739"/>
            <a:ext cx="34804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Szegedy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“Going deeper with convolutions”, CVPR 2015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756" y="1697520"/>
            <a:ext cx="2337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b="1" dirty="0">
                <a:solidFill>
                  <a:prstClr val="black"/>
                </a:solidFill>
              </a:rPr>
              <a:t>Inception </a:t>
            </a:r>
            <a:r>
              <a:rPr lang="zh-CN" altLang="en-US" b="1" dirty="0">
                <a:solidFill>
                  <a:prstClr val="black"/>
                </a:solidFill>
              </a:rPr>
              <a:t>模块</a:t>
            </a:r>
            <a:endParaRPr lang="en-US" altLang="zh-CN" b="1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带并行分支的局部单元</a:t>
            </a: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整个网络中局部结构重复多次</a:t>
            </a:r>
            <a:endParaRPr lang="en-US" altLang="zh-CN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/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使用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1x1 “Bottleneck”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层减少输入</a:t>
            </a:r>
            <a:r>
              <a:rPr lang="en-US" altLang="zh-CN" dirty="0">
                <a:solidFill>
                  <a:prstClr val="black"/>
                </a:solidFill>
              </a:rPr>
              <a:t>conv</a:t>
            </a:r>
            <a:r>
              <a:rPr lang="zh-CN" altLang="en-US" dirty="0">
                <a:solidFill>
                  <a:prstClr val="black"/>
                </a:solidFill>
              </a:rPr>
              <a:t>之前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通道数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oogle Shape;14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599" y="2540471"/>
            <a:ext cx="4334534" cy="204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43;p58"/>
          <p:cNvSpPr/>
          <p:nvPr/>
        </p:nvSpPr>
        <p:spPr>
          <a:xfrm>
            <a:off x="7759785" y="4294932"/>
            <a:ext cx="944454" cy="41301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161836" y="4043182"/>
            <a:ext cx="597950" cy="2517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443;p58"/>
          <p:cNvSpPr/>
          <p:nvPr/>
        </p:nvSpPr>
        <p:spPr>
          <a:xfrm>
            <a:off x="3976310" y="3631061"/>
            <a:ext cx="945824" cy="368715"/>
          </a:xfrm>
          <a:prstGeom prst="rect">
            <a:avLst/>
          </a:prstGeom>
          <a:solidFill>
            <a:srgbClr val="FF0000">
              <a:alpha val="35000"/>
            </a:srgb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1443;p58"/>
          <p:cNvSpPr/>
          <p:nvPr/>
        </p:nvSpPr>
        <p:spPr>
          <a:xfrm>
            <a:off x="5062883" y="3649871"/>
            <a:ext cx="945824" cy="368715"/>
          </a:xfrm>
          <a:prstGeom prst="rect">
            <a:avLst/>
          </a:prstGeom>
          <a:solidFill>
            <a:srgbClr val="FF0000">
              <a:alpha val="35000"/>
            </a:srgb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1443;p58"/>
          <p:cNvSpPr/>
          <p:nvPr/>
        </p:nvSpPr>
        <p:spPr>
          <a:xfrm>
            <a:off x="6149456" y="3095732"/>
            <a:ext cx="945824" cy="368715"/>
          </a:xfrm>
          <a:prstGeom prst="rect">
            <a:avLst/>
          </a:prstGeom>
          <a:solidFill>
            <a:srgbClr val="FF0000">
              <a:alpha val="35000"/>
            </a:srgb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1443;p58"/>
          <p:cNvSpPr/>
          <p:nvPr/>
        </p:nvSpPr>
        <p:spPr>
          <a:xfrm>
            <a:off x="2834756" y="3131903"/>
            <a:ext cx="945824" cy="368715"/>
          </a:xfrm>
          <a:prstGeom prst="rect">
            <a:avLst/>
          </a:prstGeom>
          <a:solidFill>
            <a:srgbClr val="FF0000">
              <a:alpha val="35000"/>
            </a:srgb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F38FB-520A-40EC-B2D9-9B01C0C044CA}"/>
              </a:ext>
            </a:extLst>
          </p:cNvPr>
          <p:cNvSpPr txBox="1"/>
          <p:nvPr/>
        </p:nvSpPr>
        <p:spPr>
          <a:xfrm>
            <a:off x="3735360" y="4898540"/>
            <a:ext cx="352375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涉及到分离滤波器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Perona, “Deformable kernels for early vision”. PAMI 1995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5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GoogLeNet</a:t>
            </a:r>
            <a:r>
              <a:rPr lang="en-US" dirty="0"/>
              <a:t>: </a:t>
            </a:r>
            <a:r>
              <a:rPr lang="zh-CN" altLang="en-US" dirty="0"/>
              <a:t>全局平均池化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4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6384" y="1024955"/>
            <a:ext cx="1392162" cy="43488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42083" y="1744585"/>
            <a:ext cx="69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末端没有全连接层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使用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average pooling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坍塌空间尺寸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最后有一个线性层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计算输出类别响应</a:t>
            </a:r>
            <a:endParaRPr lang="en-US" altLang="zh-CN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回想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VGG-16: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大部分参数在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!)</a:t>
            </a:r>
          </a:p>
        </p:txBody>
      </p:sp>
      <p:sp>
        <p:nvSpPr>
          <p:cNvPr id="16" name="Google Shape;1443;p58"/>
          <p:cNvSpPr/>
          <p:nvPr/>
        </p:nvSpPr>
        <p:spPr>
          <a:xfrm>
            <a:off x="7543799" y="1030871"/>
            <a:ext cx="442733" cy="52086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42083" y="2822414"/>
          <a:ext cx="7090264" cy="2587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4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40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45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75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439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975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3363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Input size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Layer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Output</a:t>
                      </a:r>
                      <a:r>
                        <a:rPr lang="en-US" sz="1500" u="none" strike="noStrike" baseline="0" dirty="0">
                          <a:effectLst/>
                        </a:rPr>
                        <a:t> </a:t>
                      </a:r>
                      <a:r>
                        <a:rPr lang="en-US" sz="1500" u="none" strike="noStrike" dirty="0">
                          <a:effectLst/>
                        </a:rPr>
                        <a:t>size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Layer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/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filters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kernel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stride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pad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/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memory (KB)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params</a:t>
                      </a:r>
                      <a:r>
                        <a:rPr lang="en-US" sz="1500" u="none" strike="noStrike" dirty="0">
                          <a:effectLst/>
                        </a:rPr>
                        <a:t> (k)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flop (M)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avg</a:t>
                      </a:r>
                      <a:r>
                        <a:rPr lang="en-US" sz="1500" u="none" strike="noStrike" dirty="0">
                          <a:effectLst/>
                        </a:rPr>
                        <a:t>-pool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u="none" strike="noStrike">
                          <a:effectLst/>
                        </a:rPr>
                        <a:t>1024</a:t>
                      </a:r>
                      <a:endParaRPr lang="fi-FI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u="none" strike="noStrike">
                          <a:effectLst/>
                        </a:rPr>
                        <a:t>1024</a:t>
                      </a:r>
                      <a:endParaRPr lang="fi-FI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u="none" strike="noStrike">
                          <a:effectLst/>
                        </a:rPr>
                        <a:t>1024</a:t>
                      </a:r>
                      <a:endParaRPr lang="fi-FI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1000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1000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u="none" strike="noStrike">
                          <a:effectLst/>
                        </a:rPr>
                        <a:t>1025</a:t>
                      </a:r>
                      <a:endParaRPr lang="fi-FI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981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Layer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/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filters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kernel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stride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pad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/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memory (KB)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params (K)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flop (M)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flatten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512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25088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98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fc6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25088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u="none" strike="noStrike">
                          <a:effectLst/>
                        </a:rPr>
                        <a:t>102760</a:t>
                      </a:r>
                      <a:endParaRPr lang="fi-FI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103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fc7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500" u="none" strike="noStrike">
                          <a:effectLst/>
                        </a:rPr>
                        <a:t>16777</a:t>
                      </a:r>
                      <a:endParaRPr lang="uk-UA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fc8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1000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1000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588892" y="3822884"/>
            <a:ext cx="234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with VGG-16: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3069" y="3804530"/>
            <a:ext cx="7214379" cy="1782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67FC0-9A63-42F0-91C1-77A1EB50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369" y="1535282"/>
            <a:ext cx="856587" cy="195976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265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GoogLeNet</a:t>
            </a:r>
            <a:r>
              <a:rPr lang="en-US" dirty="0"/>
              <a:t>:</a:t>
            </a:r>
            <a:r>
              <a:rPr lang="zh-CN" altLang="en-US" dirty="0"/>
              <a:t>全局平均池化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4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6384" y="1024955"/>
            <a:ext cx="1392162" cy="43488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42083" y="1744585"/>
            <a:ext cx="69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末端没有全连接层</a:t>
            </a:r>
            <a:r>
              <a:rPr lang="en-US" altLang="zh-CN" dirty="0">
                <a:solidFill>
                  <a:prstClr val="black"/>
                </a:solidFill>
              </a:rPr>
              <a:t>! </a:t>
            </a:r>
            <a:r>
              <a:rPr lang="zh-CN" altLang="en-US" dirty="0">
                <a:solidFill>
                  <a:prstClr val="black"/>
                </a:solidFill>
              </a:rPr>
              <a:t>使用</a:t>
            </a:r>
            <a:r>
              <a:rPr lang="en-US" altLang="zh-CN" b="1" dirty="0">
                <a:solidFill>
                  <a:prstClr val="black"/>
                </a:solidFill>
              </a:rPr>
              <a:t>global average pooling </a:t>
            </a:r>
            <a:r>
              <a:rPr lang="zh-CN" altLang="en-US" b="1" dirty="0">
                <a:solidFill>
                  <a:prstClr val="black"/>
                </a:solidFill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坍塌空间尺寸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最后有一个线性层计算输出类别响应</a:t>
            </a: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en-US" altLang="zh-CN" dirty="0">
                <a:solidFill>
                  <a:prstClr val="black"/>
                </a:solidFill>
              </a:rPr>
              <a:t>(</a:t>
            </a:r>
            <a:r>
              <a:rPr lang="zh-CN" altLang="en-US" dirty="0">
                <a:solidFill>
                  <a:prstClr val="black"/>
                </a:solidFill>
              </a:rPr>
              <a:t>回想</a:t>
            </a:r>
            <a:r>
              <a:rPr lang="en-US" altLang="zh-CN" dirty="0">
                <a:solidFill>
                  <a:prstClr val="black"/>
                </a:solidFill>
              </a:rPr>
              <a:t>VGG-16: </a:t>
            </a:r>
            <a:r>
              <a:rPr lang="zh-CN" altLang="en-US" dirty="0">
                <a:solidFill>
                  <a:prstClr val="black"/>
                </a:solidFill>
              </a:rPr>
              <a:t>大部分参数在</a:t>
            </a:r>
            <a:r>
              <a:rPr lang="en-US" altLang="zh-CN" dirty="0">
                <a:solidFill>
                  <a:prstClr val="black"/>
                </a:solidFill>
              </a:rPr>
              <a:t>FC</a:t>
            </a:r>
            <a:r>
              <a:rPr lang="zh-CN" altLang="en-US" dirty="0">
                <a:solidFill>
                  <a:prstClr val="black"/>
                </a:solidFill>
              </a:rPr>
              <a:t>层</a:t>
            </a:r>
            <a:r>
              <a:rPr lang="en-US" altLang="zh-CN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16" name="Google Shape;1443;p58"/>
          <p:cNvSpPr/>
          <p:nvPr/>
        </p:nvSpPr>
        <p:spPr>
          <a:xfrm>
            <a:off x="7543799" y="1030871"/>
            <a:ext cx="442733" cy="52086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42083" y="2822414"/>
          <a:ext cx="7090264" cy="2587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4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40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45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75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439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975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3363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Input size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Layer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Output</a:t>
                      </a:r>
                      <a:r>
                        <a:rPr lang="en-US" sz="1500" u="none" strike="noStrike" baseline="0" dirty="0">
                          <a:effectLst/>
                        </a:rPr>
                        <a:t> </a:t>
                      </a:r>
                      <a:r>
                        <a:rPr lang="en-US" sz="1500" u="none" strike="noStrike" dirty="0">
                          <a:effectLst/>
                        </a:rPr>
                        <a:t>size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Layer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/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filters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kernel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stride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pad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/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memory (KB)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params</a:t>
                      </a:r>
                      <a:r>
                        <a:rPr lang="en-US" sz="1500" u="none" strike="noStrike" dirty="0">
                          <a:effectLst/>
                        </a:rPr>
                        <a:t> (k)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flop (M)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 err="1">
                          <a:effectLst/>
                        </a:rPr>
                        <a:t>avg</a:t>
                      </a:r>
                      <a:r>
                        <a:rPr lang="en-US" sz="1500" u="none" strike="noStrike" dirty="0">
                          <a:effectLst/>
                        </a:rPr>
                        <a:t>-pool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u="none" strike="noStrike">
                          <a:effectLst/>
                        </a:rPr>
                        <a:t>1024</a:t>
                      </a:r>
                      <a:endParaRPr lang="fi-FI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u="none" strike="noStrike">
                          <a:effectLst/>
                        </a:rPr>
                        <a:t>1024</a:t>
                      </a:r>
                      <a:endParaRPr lang="fi-FI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u="none" strike="noStrike">
                          <a:effectLst/>
                        </a:rPr>
                        <a:t>1024</a:t>
                      </a:r>
                      <a:endParaRPr lang="fi-FI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1000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1000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u="none" strike="noStrike">
                          <a:effectLst/>
                        </a:rPr>
                        <a:t>1025</a:t>
                      </a:r>
                      <a:endParaRPr lang="fi-FI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981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Layer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/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filters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kernel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stride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pad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/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memory (KB)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params (K)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flop (M)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flatten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512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25088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98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fc6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25088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500" u="none" strike="noStrike">
                          <a:effectLst/>
                        </a:rPr>
                        <a:t>102760</a:t>
                      </a:r>
                      <a:endParaRPr lang="fi-FI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103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fc7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500" u="none" strike="noStrike">
                          <a:effectLst/>
                        </a:rPr>
                        <a:t>16777</a:t>
                      </a:r>
                      <a:endParaRPr lang="uk-UA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fc8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1000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1000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4096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588892" y="3822884"/>
            <a:ext cx="234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with VGG-16:</a:t>
            </a:r>
          </a:p>
        </p:txBody>
      </p:sp>
    </p:spTree>
    <p:extLst>
      <p:ext uri="{BB962C8B-B14F-4D97-AF65-F5344CB8AC3E}">
        <p14:creationId xmlns:p14="http://schemas.microsoft.com/office/powerpoint/2010/main" val="636466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GoogLeNet</a:t>
            </a:r>
            <a:r>
              <a:rPr lang="en-US" dirty="0"/>
              <a:t>: </a:t>
            </a:r>
            <a:r>
              <a:rPr lang="zh-CN" altLang="en-US" dirty="0"/>
              <a:t>辅助分类器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43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6384" y="1024955"/>
            <a:ext cx="1392162" cy="434882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443;p58"/>
          <p:cNvSpPr/>
          <p:nvPr/>
        </p:nvSpPr>
        <p:spPr>
          <a:xfrm>
            <a:off x="8220919" y="1872929"/>
            <a:ext cx="442733" cy="65975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443;p58"/>
          <p:cNvSpPr/>
          <p:nvPr/>
        </p:nvSpPr>
        <p:spPr>
          <a:xfrm>
            <a:off x="8387305" y="2881373"/>
            <a:ext cx="442733" cy="65975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412" y="2255687"/>
            <a:ext cx="66062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在末端使用损失函数进行训练性能不佳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网络太深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梯度传播失效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因此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增加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辅助分类层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在网络的中间点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是在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 normalization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（批归一化）出现之前的网络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有了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之后不需要在使用辅助分类层了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12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364616"/>
              </p:ext>
            </p:extLst>
          </p:nvPr>
        </p:nvGraphicFramePr>
        <p:xfrm>
          <a:off x="95492" y="1725351"/>
          <a:ext cx="89154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81400" y="1623426"/>
            <a:ext cx="5592096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105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9.1.ImageNet</a:t>
            </a:r>
            <a:r>
              <a:rPr lang="zh-CN" altLang="en-US" dirty="0"/>
              <a:t>分类挑战</a:t>
            </a:r>
            <a:endParaRPr lang="en-US" altLang="zh-CN" dirty="0"/>
          </a:p>
          <a:p>
            <a:r>
              <a:rPr lang="en-US" altLang="zh-CN" dirty="0"/>
              <a:t>9.2.AlexNet</a:t>
            </a:r>
            <a:endParaRPr lang="en-US" dirty="0"/>
          </a:p>
          <a:p>
            <a:r>
              <a:rPr lang="en-US" altLang="zh-CN" dirty="0"/>
              <a:t>9.3.VGG</a:t>
            </a:r>
          </a:p>
          <a:p>
            <a:r>
              <a:rPr lang="en-US" altLang="zh-CN" dirty="0"/>
              <a:t>9.4.GoogleNet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9.5.Residual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Network</a:t>
            </a:r>
          </a:p>
          <a:p>
            <a:r>
              <a:rPr lang="en-US" altLang="zh-CN" dirty="0"/>
              <a:t>9.6.</a:t>
            </a:r>
            <a:r>
              <a:rPr lang="zh-CN" altLang="en-US" dirty="0"/>
              <a:t>不同网络比较及改进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52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95492" y="1725351"/>
          <a:ext cx="89154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29469" y="1621180"/>
            <a:ext cx="3350870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925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95492" y="1725351"/>
          <a:ext cx="89154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54165" y="1621180"/>
            <a:ext cx="2526174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650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388738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421" y="1716672"/>
            <a:ext cx="724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一旦我们有了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 Normalization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（批归一化）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我们能训练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10+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层的网络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网络层数更深会发生什么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6518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388738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421" y="1716672"/>
            <a:ext cx="724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/>
            <a:r>
              <a:rPr lang="zh-CN" altLang="en-US" dirty="0">
                <a:solidFill>
                  <a:prstClr val="black"/>
                </a:solidFill>
              </a:rPr>
              <a:t>一旦我们有了</a:t>
            </a:r>
            <a:r>
              <a:rPr lang="en-US" altLang="zh-CN" dirty="0">
                <a:solidFill>
                  <a:prstClr val="black"/>
                </a:solidFill>
              </a:rPr>
              <a:t>Batch Normalization</a:t>
            </a:r>
            <a:r>
              <a:rPr lang="zh-CN" altLang="en-US" dirty="0">
                <a:solidFill>
                  <a:prstClr val="black"/>
                </a:solidFill>
              </a:rPr>
              <a:t>（批归一化）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我们能训练</a:t>
            </a:r>
            <a:r>
              <a:rPr lang="en-US" altLang="zh-CN" dirty="0">
                <a:solidFill>
                  <a:prstClr val="black"/>
                </a:solidFill>
              </a:rPr>
              <a:t>10+</a:t>
            </a:r>
            <a:r>
              <a:rPr lang="zh-CN" altLang="en-US" dirty="0">
                <a:solidFill>
                  <a:prstClr val="black"/>
                </a:solidFill>
              </a:rPr>
              <a:t>层的网络</a:t>
            </a:r>
            <a:r>
              <a:rPr lang="en-US" altLang="zh-CN" dirty="0">
                <a:solidFill>
                  <a:prstClr val="black"/>
                </a:solidFill>
              </a:rPr>
              <a:t>. </a:t>
            </a:r>
            <a:r>
              <a:rPr lang="zh-CN" altLang="en-US" dirty="0">
                <a:solidFill>
                  <a:prstClr val="black"/>
                </a:solidFill>
              </a:rPr>
              <a:t>网络层数更深会发生什么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38434" y="2596748"/>
            <a:ext cx="3177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深层模型性能不如浅层模型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/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最初猜测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lang="zh-CN" altLang="en-US" dirty="0">
                <a:solidFill>
                  <a:prstClr val="black"/>
                </a:solidFill>
              </a:rPr>
              <a:t>由于模型规模变大，深度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模型会导致过拟合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Google Shape;2281;p88"/>
          <p:cNvCxnSpPr/>
          <p:nvPr/>
        </p:nvCxnSpPr>
        <p:spPr>
          <a:xfrm>
            <a:off x="5296745" y="2858890"/>
            <a:ext cx="0" cy="135294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282;p88"/>
          <p:cNvCxnSpPr/>
          <p:nvPr/>
        </p:nvCxnSpPr>
        <p:spPr>
          <a:xfrm rot="10800000">
            <a:off x="5183499" y="4124436"/>
            <a:ext cx="1832223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284;p88"/>
          <p:cNvSpPr txBox="1"/>
          <p:nvPr/>
        </p:nvSpPr>
        <p:spPr>
          <a:xfrm>
            <a:off x="5455829" y="4093814"/>
            <a:ext cx="1473516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迭代</a:t>
            </a:r>
            <a:r>
              <a:rPr lang="zh-CN" altLang="en-US" sz="1100" dirty="0">
                <a:solidFill>
                  <a:prstClr val="black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数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" name="Google Shape;2285;p88"/>
          <p:cNvSpPr txBox="1"/>
          <p:nvPr/>
        </p:nvSpPr>
        <p:spPr>
          <a:xfrm>
            <a:off x="6647518" y="2807854"/>
            <a:ext cx="839182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>
                <a:ln>
                  <a:noFill/>
                </a:ln>
                <a:solidFill>
                  <a:srgbClr val="E06666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56-layer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E06666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" name="Google Shape;2286;p88"/>
          <p:cNvSpPr txBox="1"/>
          <p:nvPr/>
        </p:nvSpPr>
        <p:spPr>
          <a:xfrm>
            <a:off x="6609578" y="3450837"/>
            <a:ext cx="839182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>
                <a:ln>
                  <a:noFill/>
                </a:ln>
                <a:solidFill>
                  <a:srgbClr val="6FA8DC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20-layer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6FA8DC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Google Shape;2287;p88"/>
          <p:cNvSpPr/>
          <p:nvPr/>
        </p:nvSpPr>
        <p:spPr>
          <a:xfrm>
            <a:off x="5399044" y="2910203"/>
            <a:ext cx="1781128" cy="552167"/>
          </a:xfrm>
          <a:custGeom>
            <a:avLst/>
            <a:gdLst/>
            <a:ahLst/>
            <a:cxnLst/>
            <a:rect l="l" t="t" r="r" b="b"/>
            <a:pathLst>
              <a:path w="62699" h="21721" extrusionOk="0">
                <a:moveTo>
                  <a:pt x="0" y="0"/>
                </a:moveTo>
                <a:cubicBezTo>
                  <a:pt x="4275" y="1709"/>
                  <a:pt x="7451" y="6096"/>
                  <a:pt x="11992" y="6852"/>
                </a:cubicBezTo>
                <a:cubicBezTo>
                  <a:pt x="18530" y="7940"/>
                  <a:pt x="25491" y="5718"/>
                  <a:pt x="31864" y="7538"/>
                </a:cubicBezTo>
                <a:cubicBezTo>
                  <a:pt x="36101" y="8748"/>
                  <a:pt x="34998" y="16478"/>
                  <a:pt x="38716" y="18844"/>
                </a:cubicBezTo>
                <a:cubicBezTo>
                  <a:pt x="45495" y="23157"/>
                  <a:pt x="54665" y="21242"/>
                  <a:pt x="62699" y="21242"/>
                </a:cubicBezTo>
              </a:path>
            </a:pathLst>
          </a:custGeom>
          <a:noFill/>
          <a:ln w="19050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" name="Google Shape;2288;p88"/>
          <p:cNvSpPr/>
          <p:nvPr/>
        </p:nvSpPr>
        <p:spPr>
          <a:xfrm>
            <a:off x="5887142" y="2773388"/>
            <a:ext cx="1293038" cy="414417"/>
          </a:xfrm>
          <a:custGeom>
            <a:avLst/>
            <a:gdLst/>
            <a:ahLst/>
            <a:cxnLst/>
            <a:rect l="l" t="t" r="r" b="b"/>
            <a:pathLst>
              <a:path w="51735" h="16581" extrusionOk="0">
                <a:moveTo>
                  <a:pt x="0" y="0"/>
                </a:moveTo>
                <a:cubicBezTo>
                  <a:pt x="7062" y="4120"/>
                  <a:pt x="17598" y="33"/>
                  <a:pt x="23983" y="5139"/>
                </a:cubicBezTo>
                <a:cubicBezTo>
                  <a:pt x="26103" y="6835"/>
                  <a:pt x="24119" y="11100"/>
                  <a:pt x="26039" y="13020"/>
                </a:cubicBezTo>
                <a:cubicBezTo>
                  <a:pt x="32122" y="19103"/>
                  <a:pt x="43132" y="15418"/>
                  <a:pt x="51735" y="15418"/>
                </a:cubicBezTo>
              </a:path>
            </a:pathLst>
          </a:custGeom>
          <a:noFill/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Google Shape;2277;p88"/>
          <p:cNvSpPr txBox="1"/>
          <p:nvPr/>
        </p:nvSpPr>
        <p:spPr>
          <a:xfrm>
            <a:off x="5748730" y="2487930"/>
            <a:ext cx="887714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测试错误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0405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388738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421" y="1716672"/>
            <a:ext cx="724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/>
            <a:r>
              <a:rPr lang="zh-CN" altLang="en-US" dirty="0">
                <a:solidFill>
                  <a:prstClr val="black"/>
                </a:solidFill>
              </a:rPr>
              <a:t>一旦我们有了</a:t>
            </a:r>
            <a:r>
              <a:rPr lang="en-US" altLang="zh-CN" dirty="0">
                <a:solidFill>
                  <a:prstClr val="black"/>
                </a:solidFill>
              </a:rPr>
              <a:t>Batch Normalization, </a:t>
            </a:r>
            <a:r>
              <a:rPr lang="zh-CN" altLang="en-US" dirty="0">
                <a:solidFill>
                  <a:prstClr val="black"/>
                </a:solidFill>
              </a:rPr>
              <a:t>我们能训练</a:t>
            </a:r>
            <a:r>
              <a:rPr lang="en-US" altLang="zh-CN" dirty="0">
                <a:solidFill>
                  <a:prstClr val="black"/>
                </a:solidFill>
              </a:rPr>
              <a:t>10+</a:t>
            </a:r>
            <a:r>
              <a:rPr lang="zh-CN" altLang="en-US" dirty="0">
                <a:solidFill>
                  <a:prstClr val="black"/>
                </a:solidFill>
              </a:rPr>
              <a:t>层的网络</a:t>
            </a:r>
            <a:r>
              <a:rPr lang="en-US" altLang="zh-CN" dirty="0">
                <a:solidFill>
                  <a:prstClr val="black"/>
                </a:solidFill>
              </a:rPr>
              <a:t>. </a:t>
            </a:r>
            <a:r>
              <a:rPr lang="zh-CN" altLang="en-US" dirty="0">
                <a:solidFill>
                  <a:prstClr val="black"/>
                </a:solidFill>
              </a:rPr>
              <a:t>网络层数更深会发生什么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cxnSp>
        <p:nvCxnSpPr>
          <p:cNvPr id="7" name="Google Shape;2273;p88"/>
          <p:cNvCxnSpPr/>
          <p:nvPr/>
        </p:nvCxnSpPr>
        <p:spPr>
          <a:xfrm>
            <a:off x="1821875" y="2858890"/>
            <a:ext cx="0" cy="135294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274;p88"/>
          <p:cNvCxnSpPr/>
          <p:nvPr/>
        </p:nvCxnSpPr>
        <p:spPr>
          <a:xfrm rot="10800000">
            <a:off x="1708629" y="4124436"/>
            <a:ext cx="1832223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275;p88"/>
          <p:cNvSpPr/>
          <p:nvPr/>
        </p:nvSpPr>
        <p:spPr>
          <a:xfrm>
            <a:off x="1890382" y="3021524"/>
            <a:ext cx="1344400" cy="813513"/>
          </a:xfrm>
          <a:custGeom>
            <a:avLst/>
            <a:gdLst/>
            <a:ahLst/>
            <a:cxnLst/>
            <a:rect l="l" t="t" r="r" b="b"/>
            <a:pathLst>
              <a:path w="53790" h="32549" extrusionOk="0">
                <a:moveTo>
                  <a:pt x="0" y="0"/>
                </a:moveTo>
                <a:cubicBezTo>
                  <a:pt x="4966" y="8941"/>
                  <a:pt x="16695" y="13067"/>
                  <a:pt x="26724" y="15075"/>
                </a:cubicBezTo>
                <a:cubicBezTo>
                  <a:pt x="31154" y="15962"/>
                  <a:pt x="26451" y="26074"/>
                  <a:pt x="30492" y="28095"/>
                </a:cubicBezTo>
                <a:cubicBezTo>
                  <a:pt x="37564" y="31631"/>
                  <a:pt x="46718" y="29013"/>
                  <a:pt x="53790" y="32549"/>
                </a:cubicBezTo>
              </a:path>
            </a:pathLst>
          </a:custGeom>
          <a:noFill/>
          <a:ln w="19050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Google Shape;2276;p88"/>
          <p:cNvSpPr/>
          <p:nvPr/>
        </p:nvSpPr>
        <p:spPr>
          <a:xfrm>
            <a:off x="2393401" y="2918775"/>
            <a:ext cx="1010437" cy="582299"/>
          </a:xfrm>
          <a:custGeom>
            <a:avLst/>
            <a:gdLst/>
            <a:ahLst/>
            <a:cxnLst/>
            <a:rect l="l" t="t" r="r" b="b"/>
            <a:pathLst>
              <a:path w="40428" h="23298" extrusionOk="0">
                <a:moveTo>
                  <a:pt x="0" y="0"/>
                </a:moveTo>
                <a:cubicBezTo>
                  <a:pt x="4605" y="3839"/>
                  <a:pt x="11768" y="2801"/>
                  <a:pt x="17130" y="5482"/>
                </a:cubicBezTo>
                <a:cubicBezTo>
                  <a:pt x="21045" y="7439"/>
                  <a:pt x="17462" y="15063"/>
                  <a:pt x="20557" y="18158"/>
                </a:cubicBezTo>
                <a:cubicBezTo>
                  <a:pt x="21713" y="19314"/>
                  <a:pt x="23802" y="18669"/>
                  <a:pt x="25353" y="19186"/>
                </a:cubicBezTo>
                <a:cubicBezTo>
                  <a:pt x="30295" y="20832"/>
                  <a:pt x="35219" y="23298"/>
                  <a:pt x="40428" y="23298"/>
                </a:cubicBezTo>
              </a:path>
            </a:pathLst>
          </a:custGeom>
          <a:noFill/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2277;p88"/>
          <p:cNvSpPr txBox="1"/>
          <p:nvPr/>
        </p:nvSpPr>
        <p:spPr>
          <a:xfrm>
            <a:off x="1980958" y="2484105"/>
            <a:ext cx="1473517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训练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错误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Google Shape;2278;p88"/>
          <p:cNvSpPr txBox="1"/>
          <p:nvPr/>
        </p:nvSpPr>
        <p:spPr>
          <a:xfrm>
            <a:off x="1980959" y="4093815"/>
            <a:ext cx="1473517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迭代数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2279;p88"/>
          <p:cNvSpPr txBox="1"/>
          <p:nvPr/>
        </p:nvSpPr>
        <p:spPr>
          <a:xfrm>
            <a:off x="3061327" y="3073310"/>
            <a:ext cx="839182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>
                <a:ln>
                  <a:noFill/>
                </a:ln>
                <a:solidFill>
                  <a:srgbClr val="E06666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56-layer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E06666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2280;p88"/>
          <p:cNvSpPr txBox="1"/>
          <p:nvPr/>
        </p:nvSpPr>
        <p:spPr>
          <a:xfrm>
            <a:off x="3006242" y="3803658"/>
            <a:ext cx="839182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>
                <a:ln>
                  <a:noFill/>
                </a:ln>
                <a:solidFill>
                  <a:srgbClr val="6FA8DC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20-layer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6FA8DC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" name="Google Shape;2281;p88"/>
          <p:cNvCxnSpPr/>
          <p:nvPr/>
        </p:nvCxnSpPr>
        <p:spPr>
          <a:xfrm>
            <a:off x="5296745" y="2858890"/>
            <a:ext cx="0" cy="135294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282;p88"/>
          <p:cNvCxnSpPr/>
          <p:nvPr/>
        </p:nvCxnSpPr>
        <p:spPr>
          <a:xfrm rot="10800000">
            <a:off x="5183499" y="4124436"/>
            <a:ext cx="1832223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284;p88"/>
          <p:cNvSpPr txBox="1"/>
          <p:nvPr/>
        </p:nvSpPr>
        <p:spPr>
          <a:xfrm>
            <a:off x="5455829" y="4093814"/>
            <a:ext cx="1473516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迭代数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2285;p88"/>
          <p:cNvSpPr txBox="1"/>
          <p:nvPr/>
        </p:nvSpPr>
        <p:spPr>
          <a:xfrm>
            <a:off x="6647518" y="2807854"/>
            <a:ext cx="839182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>
                <a:ln>
                  <a:noFill/>
                </a:ln>
                <a:solidFill>
                  <a:srgbClr val="E06666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56-layer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E06666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2286;p88"/>
          <p:cNvSpPr txBox="1"/>
          <p:nvPr/>
        </p:nvSpPr>
        <p:spPr>
          <a:xfrm>
            <a:off x="6609578" y="3450837"/>
            <a:ext cx="839182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>
                <a:ln>
                  <a:noFill/>
                </a:ln>
                <a:solidFill>
                  <a:srgbClr val="6FA8DC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20-layer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6FA8DC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2287;p88"/>
          <p:cNvSpPr/>
          <p:nvPr/>
        </p:nvSpPr>
        <p:spPr>
          <a:xfrm>
            <a:off x="5399044" y="2910203"/>
            <a:ext cx="1781128" cy="552167"/>
          </a:xfrm>
          <a:custGeom>
            <a:avLst/>
            <a:gdLst/>
            <a:ahLst/>
            <a:cxnLst/>
            <a:rect l="l" t="t" r="r" b="b"/>
            <a:pathLst>
              <a:path w="62699" h="21721" extrusionOk="0">
                <a:moveTo>
                  <a:pt x="0" y="0"/>
                </a:moveTo>
                <a:cubicBezTo>
                  <a:pt x="4275" y="1709"/>
                  <a:pt x="7451" y="6096"/>
                  <a:pt x="11992" y="6852"/>
                </a:cubicBezTo>
                <a:cubicBezTo>
                  <a:pt x="18530" y="7940"/>
                  <a:pt x="25491" y="5718"/>
                  <a:pt x="31864" y="7538"/>
                </a:cubicBezTo>
                <a:cubicBezTo>
                  <a:pt x="36101" y="8748"/>
                  <a:pt x="34998" y="16478"/>
                  <a:pt x="38716" y="18844"/>
                </a:cubicBezTo>
                <a:cubicBezTo>
                  <a:pt x="45495" y="23157"/>
                  <a:pt x="54665" y="21242"/>
                  <a:pt x="62699" y="21242"/>
                </a:cubicBezTo>
              </a:path>
            </a:pathLst>
          </a:custGeom>
          <a:noFill/>
          <a:ln w="19050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" name="Google Shape;2288;p88"/>
          <p:cNvSpPr/>
          <p:nvPr/>
        </p:nvSpPr>
        <p:spPr>
          <a:xfrm>
            <a:off x="5887142" y="2773388"/>
            <a:ext cx="1293038" cy="414417"/>
          </a:xfrm>
          <a:custGeom>
            <a:avLst/>
            <a:gdLst/>
            <a:ahLst/>
            <a:cxnLst/>
            <a:rect l="l" t="t" r="r" b="b"/>
            <a:pathLst>
              <a:path w="51735" h="16581" extrusionOk="0">
                <a:moveTo>
                  <a:pt x="0" y="0"/>
                </a:moveTo>
                <a:cubicBezTo>
                  <a:pt x="7062" y="4120"/>
                  <a:pt x="17598" y="33"/>
                  <a:pt x="23983" y="5139"/>
                </a:cubicBezTo>
                <a:cubicBezTo>
                  <a:pt x="26103" y="6835"/>
                  <a:pt x="24119" y="11100"/>
                  <a:pt x="26039" y="13020"/>
                </a:cubicBezTo>
                <a:cubicBezTo>
                  <a:pt x="32122" y="19103"/>
                  <a:pt x="43132" y="15418"/>
                  <a:pt x="51735" y="15418"/>
                </a:cubicBezTo>
              </a:path>
            </a:pathLst>
          </a:custGeom>
          <a:noFill/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" name="Google Shape;2277;p88"/>
          <p:cNvSpPr txBox="1"/>
          <p:nvPr/>
        </p:nvSpPr>
        <p:spPr>
          <a:xfrm>
            <a:off x="5748730" y="2487930"/>
            <a:ext cx="887714" cy="27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测试错误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7287" y="4510993"/>
            <a:ext cx="670942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实际上深度模型是</a:t>
            </a: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欠拟合</a:t>
            </a:r>
            <a:r>
              <a: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的因为不管怎样其性能都不如浅层模型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87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388738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49304" y="1873787"/>
            <a:ext cx="66066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深层模型能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模拟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浅层模型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直接复制浅层模型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将额外增加的层设置为恒等映射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因此深层模型性能至少好于浅层模型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假设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这是一个优化问题。深层模型是难于优化的，实际中无法学习到恒等映射模拟浅层模型。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508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388738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49304" y="1873787"/>
            <a:ext cx="6606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深层模型能模拟浅层模型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直接复制浅层模型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zh-CN" altLang="en-US" dirty="0">
                <a:solidFill>
                  <a:prstClr val="black"/>
                </a:solidFill>
              </a:rPr>
              <a:t>将额外增加的层设置为恒等映射</a:t>
            </a: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因此深层模型性能至少好于浅层模型</a:t>
            </a: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endParaRPr lang="en-US" altLang="zh-CN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假设</a:t>
            </a:r>
            <a:r>
              <a:rPr lang="en-US" altLang="zh-CN" dirty="0">
                <a:solidFill>
                  <a:prstClr val="black"/>
                </a:solidFill>
              </a:rPr>
              <a:t>: </a:t>
            </a:r>
            <a:r>
              <a:rPr lang="zh-CN" altLang="en-US" dirty="0">
                <a:solidFill>
                  <a:prstClr val="black"/>
                </a:solidFill>
              </a:rPr>
              <a:t>这是一个优化问题。深层模型是难于优化的，实际中无法学习到恒等映射模拟浅层模型。</a:t>
            </a:r>
            <a:endParaRPr lang="en-US" altLang="zh-CN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方案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改变网络来使得额外的层学习恒等函数变得容易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810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388738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</p:txBody>
      </p:sp>
      <p:sp>
        <p:nvSpPr>
          <p:cNvPr id="6" name="Google Shape;2316;p91"/>
          <p:cNvSpPr/>
          <p:nvPr/>
        </p:nvSpPr>
        <p:spPr>
          <a:xfrm>
            <a:off x="1687892" y="3944770"/>
            <a:ext cx="865874" cy="31101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2317;p91"/>
          <p:cNvSpPr/>
          <p:nvPr/>
        </p:nvSpPr>
        <p:spPr>
          <a:xfrm>
            <a:off x="1687975" y="3244119"/>
            <a:ext cx="865874" cy="31101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" name="Google Shape;2318;p91"/>
          <p:cNvCxnSpPr/>
          <p:nvPr/>
        </p:nvCxnSpPr>
        <p:spPr>
          <a:xfrm rot="10800000">
            <a:off x="2120840" y="4255739"/>
            <a:ext cx="0" cy="23723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319;p91"/>
          <p:cNvSpPr txBox="1"/>
          <p:nvPr/>
        </p:nvSpPr>
        <p:spPr>
          <a:xfrm>
            <a:off x="2075951" y="3607339"/>
            <a:ext cx="651131" cy="26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2320;p91"/>
          <p:cNvCxnSpPr/>
          <p:nvPr/>
        </p:nvCxnSpPr>
        <p:spPr>
          <a:xfrm rot="10800000">
            <a:off x="2099384" y="3555171"/>
            <a:ext cx="0" cy="3895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2321;p91"/>
          <p:cNvCxnSpPr/>
          <p:nvPr/>
        </p:nvCxnSpPr>
        <p:spPr>
          <a:xfrm rot="10800000">
            <a:off x="2099384" y="2869550"/>
            <a:ext cx="0" cy="3895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322;p91"/>
          <p:cNvSpPr txBox="1"/>
          <p:nvPr/>
        </p:nvSpPr>
        <p:spPr>
          <a:xfrm>
            <a:off x="1387300" y="4926515"/>
            <a:ext cx="1467056" cy="30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“Plain” 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块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2323;p91"/>
          <p:cNvSpPr txBox="1"/>
          <p:nvPr/>
        </p:nvSpPr>
        <p:spPr>
          <a:xfrm>
            <a:off x="1725022" y="4467702"/>
            <a:ext cx="791794" cy="3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2324;p91"/>
          <p:cNvSpPr txBox="1"/>
          <p:nvPr/>
        </p:nvSpPr>
        <p:spPr>
          <a:xfrm>
            <a:off x="1687882" y="2454269"/>
            <a:ext cx="791794" cy="3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H(x)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2326;p91"/>
          <p:cNvSpPr txBox="1"/>
          <p:nvPr/>
        </p:nvSpPr>
        <p:spPr>
          <a:xfrm>
            <a:off x="5817460" y="3539842"/>
            <a:ext cx="651131" cy="26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2327;p91"/>
          <p:cNvSpPr txBox="1"/>
          <p:nvPr/>
        </p:nvSpPr>
        <p:spPr>
          <a:xfrm>
            <a:off x="5040531" y="4950211"/>
            <a:ext cx="1626243" cy="35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残差块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2328;p91"/>
          <p:cNvSpPr/>
          <p:nvPr/>
        </p:nvSpPr>
        <p:spPr>
          <a:xfrm>
            <a:off x="5420720" y="3868590"/>
            <a:ext cx="865874" cy="31101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2329;p91"/>
          <p:cNvSpPr/>
          <p:nvPr/>
        </p:nvSpPr>
        <p:spPr>
          <a:xfrm>
            <a:off x="5420803" y="3167940"/>
            <a:ext cx="865874" cy="31101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" name="Google Shape;2330;p91"/>
          <p:cNvCxnSpPr/>
          <p:nvPr/>
        </p:nvCxnSpPr>
        <p:spPr>
          <a:xfrm rot="10800000">
            <a:off x="5853657" y="3478992"/>
            <a:ext cx="0" cy="3895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2331;p91"/>
          <p:cNvCxnSpPr>
            <a:endCxn id="33" idx="4"/>
          </p:cNvCxnSpPr>
          <p:nvPr/>
        </p:nvCxnSpPr>
        <p:spPr>
          <a:xfrm flipV="1">
            <a:off x="5853740" y="2930680"/>
            <a:ext cx="2" cy="2372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333;p91"/>
          <p:cNvSpPr/>
          <p:nvPr/>
        </p:nvSpPr>
        <p:spPr>
          <a:xfrm>
            <a:off x="5792019" y="4416882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oogle Shape;2334;p91"/>
          <p:cNvCxnSpPr/>
          <p:nvPr/>
        </p:nvCxnSpPr>
        <p:spPr>
          <a:xfrm rot="10800000">
            <a:off x="5853668" y="4179560"/>
            <a:ext cx="0" cy="23723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2335;p91"/>
          <p:cNvCxnSpPr/>
          <p:nvPr/>
        </p:nvCxnSpPr>
        <p:spPr>
          <a:xfrm rot="10800000" flipH="1">
            <a:off x="5915287" y="2807351"/>
            <a:ext cx="61784" cy="1671164"/>
          </a:xfrm>
          <a:prstGeom prst="curvedConnector3">
            <a:avLst>
              <a:gd name="adj1" fmla="val 1345945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2337;p91"/>
          <p:cNvSpPr txBox="1"/>
          <p:nvPr/>
        </p:nvSpPr>
        <p:spPr>
          <a:xfrm>
            <a:off x="6759024" y="3375245"/>
            <a:ext cx="1111090" cy="72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加性</a:t>
            </a: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短路</a:t>
            </a: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2338;p91"/>
          <p:cNvSpPr txBox="1"/>
          <p:nvPr/>
        </p:nvSpPr>
        <p:spPr>
          <a:xfrm>
            <a:off x="4680028" y="2564195"/>
            <a:ext cx="925652" cy="366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F(x) + x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2339;p91"/>
          <p:cNvSpPr txBox="1"/>
          <p:nvPr/>
        </p:nvSpPr>
        <p:spPr>
          <a:xfrm>
            <a:off x="4680028" y="3445465"/>
            <a:ext cx="671225" cy="51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F(x)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2340;p91"/>
          <p:cNvSpPr txBox="1"/>
          <p:nvPr/>
        </p:nvSpPr>
        <p:spPr>
          <a:xfrm>
            <a:off x="5806830" y="2397139"/>
            <a:ext cx="651131" cy="26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Google Shape;2341;p91"/>
          <p:cNvCxnSpPr/>
          <p:nvPr/>
        </p:nvCxnSpPr>
        <p:spPr>
          <a:xfrm rot="10800000">
            <a:off x="5853740" y="2352752"/>
            <a:ext cx="0" cy="28192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42;p91"/>
          <p:cNvSpPr txBox="1"/>
          <p:nvPr/>
        </p:nvSpPr>
        <p:spPr>
          <a:xfrm>
            <a:off x="5441829" y="4499694"/>
            <a:ext cx="791794" cy="3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oogle Shape;2343;p91"/>
          <p:cNvGrpSpPr/>
          <p:nvPr/>
        </p:nvGrpSpPr>
        <p:grpSpPr>
          <a:xfrm>
            <a:off x="5730518" y="2684232"/>
            <a:ext cx="246448" cy="246448"/>
            <a:chOff x="4843325" y="3597375"/>
            <a:chExt cx="393600" cy="393600"/>
          </a:xfrm>
        </p:grpSpPr>
        <p:sp>
          <p:nvSpPr>
            <p:cNvPr id="33" name="Google Shape;2336;p91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Google Shape;2344;p91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8650" y="1823762"/>
            <a:ext cx="8005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方案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zh-CN" altLang="en-US" dirty="0">
                <a:solidFill>
                  <a:prstClr val="black"/>
                </a:solidFill>
              </a:rPr>
              <a:t>改变网络来使得额外的层学习恒等函数变得容易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449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388738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</p:txBody>
      </p:sp>
      <p:sp>
        <p:nvSpPr>
          <p:cNvPr id="6" name="Google Shape;2316;p91"/>
          <p:cNvSpPr/>
          <p:nvPr/>
        </p:nvSpPr>
        <p:spPr>
          <a:xfrm>
            <a:off x="1687892" y="3944770"/>
            <a:ext cx="865874" cy="31101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2317;p91"/>
          <p:cNvSpPr/>
          <p:nvPr/>
        </p:nvSpPr>
        <p:spPr>
          <a:xfrm>
            <a:off x="1687975" y="3244119"/>
            <a:ext cx="865874" cy="31101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" name="Google Shape;2318;p91"/>
          <p:cNvCxnSpPr/>
          <p:nvPr/>
        </p:nvCxnSpPr>
        <p:spPr>
          <a:xfrm rot="10800000">
            <a:off x="2120840" y="4255739"/>
            <a:ext cx="0" cy="23723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319;p91"/>
          <p:cNvSpPr txBox="1"/>
          <p:nvPr/>
        </p:nvSpPr>
        <p:spPr>
          <a:xfrm>
            <a:off x="2075951" y="3607339"/>
            <a:ext cx="651131" cy="26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2320;p91"/>
          <p:cNvCxnSpPr/>
          <p:nvPr/>
        </p:nvCxnSpPr>
        <p:spPr>
          <a:xfrm rot="10800000">
            <a:off x="2099384" y="3555171"/>
            <a:ext cx="0" cy="3895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2321;p91"/>
          <p:cNvCxnSpPr/>
          <p:nvPr/>
        </p:nvCxnSpPr>
        <p:spPr>
          <a:xfrm rot="10800000">
            <a:off x="2099384" y="2869550"/>
            <a:ext cx="0" cy="3895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322;p91"/>
          <p:cNvSpPr txBox="1"/>
          <p:nvPr/>
        </p:nvSpPr>
        <p:spPr>
          <a:xfrm>
            <a:off x="1387300" y="4926515"/>
            <a:ext cx="1467056" cy="30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“Plain” </a:t>
            </a:r>
            <a:r>
              <a: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块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2323;p91"/>
          <p:cNvSpPr txBox="1"/>
          <p:nvPr/>
        </p:nvSpPr>
        <p:spPr>
          <a:xfrm>
            <a:off x="1725022" y="4467702"/>
            <a:ext cx="791794" cy="3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2324;p91"/>
          <p:cNvSpPr txBox="1"/>
          <p:nvPr/>
        </p:nvSpPr>
        <p:spPr>
          <a:xfrm>
            <a:off x="1687882" y="2454269"/>
            <a:ext cx="791794" cy="3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H(x)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2326;p91"/>
          <p:cNvSpPr txBox="1"/>
          <p:nvPr/>
        </p:nvSpPr>
        <p:spPr>
          <a:xfrm>
            <a:off x="5817460" y="3539842"/>
            <a:ext cx="651131" cy="26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2327;p91"/>
          <p:cNvSpPr txBox="1"/>
          <p:nvPr/>
        </p:nvSpPr>
        <p:spPr>
          <a:xfrm>
            <a:off x="5040531" y="4950211"/>
            <a:ext cx="1626243" cy="35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残差块</a:t>
            </a:r>
          </a:p>
        </p:txBody>
      </p:sp>
      <p:sp>
        <p:nvSpPr>
          <p:cNvPr id="18" name="Google Shape;2328;p91"/>
          <p:cNvSpPr/>
          <p:nvPr/>
        </p:nvSpPr>
        <p:spPr>
          <a:xfrm>
            <a:off x="5420720" y="3868590"/>
            <a:ext cx="865874" cy="31101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2329;p91"/>
          <p:cNvSpPr/>
          <p:nvPr/>
        </p:nvSpPr>
        <p:spPr>
          <a:xfrm>
            <a:off x="5420803" y="3167940"/>
            <a:ext cx="865874" cy="31101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" name="Google Shape;2330;p91"/>
          <p:cNvCxnSpPr/>
          <p:nvPr/>
        </p:nvCxnSpPr>
        <p:spPr>
          <a:xfrm rot="10800000">
            <a:off x="5853657" y="3478992"/>
            <a:ext cx="0" cy="3895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2331;p91"/>
          <p:cNvCxnSpPr>
            <a:endCxn id="33" idx="4"/>
          </p:cNvCxnSpPr>
          <p:nvPr/>
        </p:nvCxnSpPr>
        <p:spPr>
          <a:xfrm flipV="1">
            <a:off x="5853740" y="2930680"/>
            <a:ext cx="2" cy="23726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333;p91"/>
          <p:cNvSpPr/>
          <p:nvPr/>
        </p:nvSpPr>
        <p:spPr>
          <a:xfrm>
            <a:off x="5792019" y="4416882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oogle Shape;2334;p91"/>
          <p:cNvCxnSpPr/>
          <p:nvPr/>
        </p:nvCxnSpPr>
        <p:spPr>
          <a:xfrm rot="10800000">
            <a:off x="5853668" y="4179560"/>
            <a:ext cx="0" cy="23723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2335;p91"/>
          <p:cNvCxnSpPr/>
          <p:nvPr/>
        </p:nvCxnSpPr>
        <p:spPr>
          <a:xfrm rot="10800000" flipH="1">
            <a:off x="5915287" y="2807351"/>
            <a:ext cx="61784" cy="1671164"/>
          </a:xfrm>
          <a:prstGeom prst="curvedConnector3">
            <a:avLst>
              <a:gd name="adj1" fmla="val 1345945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2337;p91"/>
          <p:cNvSpPr txBox="1"/>
          <p:nvPr/>
        </p:nvSpPr>
        <p:spPr>
          <a:xfrm>
            <a:off x="6759023" y="3375245"/>
            <a:ext cx="1253551" cy="72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加性 “短路”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2338;p91"/>
          <p:cNvSpPr txBox="1"/>
          <p:nvPr/>
        </p:nvSpPr>
        <p:spPr>
          <a:xfrm>
            <a:off x="4680028" y="2564195"/>
            <a:ext cx="925652" cy="366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F(x) + x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oogle Shape;2339;p91"/>
          <p:cNvSpPr txBox="1"/>
          <p:nvPr/>
        </p:nvSpPr>
        <p:spPr>
          <a:xfrm>
            <a:off x="4680028" y="3445465"/>
            <a:ext cx="671225" cy="51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F(x)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2340;p91"/>
          <p:cNvSpPr txBox="1"/>
          <p:nvPr/>
        </p:nvSpPr>
        <p:spPr>
          <a:xfrm>
            <a:off x="5806830" y="2397139"/>
            <a:ext cx="651131" cy="26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Google Shape;2341;p91"/>
          <p:cNvCxnSpPr/>
          <p:nvPr/>
        </p:nvCxnSpPr>
        <p:spPr>
          <a:xfrm rot="10800000">
            <a:off x="5853740" y="2352752"/>
            <a:ext cx="0" cy="28192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2342;p91"/>
          <p:cNvSpPr txBox="1"/>
          <p:nvPr/>
        </p:nvSpPr>
        <p:spPr>
          <a:xfrm>
            <a:off x="5441829" y="4499694"/>
            <a:ext cx="791794" cy="3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oogle Shape;2343;p91"/>
          <p:cNvGrpSpPr/>
          <p:nvPr/>
        </p:nvGrpSpPr>
        <p:grpSpPr>
          <a:xfrm>
            <a:off x="5730518" y="2684232"/>
            <a:ext cx="246448" cy="246448"/>
            <a:chOff x="4843325" y="3597375"/>
            <a:chExt cx="393600" cy="393600"/>
          </a:xfrm>
        </p:grpSpPr>
        <p:sp>
          <p:nvSpPr>
            <p:cNvPr id="33" name="Google Shape;2336;p91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Google Shape;2344;p91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8650" y="1823762"/>
            <a:ext cx="8005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方案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  <a:r>
              <a:rPr lang="zh-CN" altLang="en-US" dirty="0">
                <a:solidFill>
                  <a:prstClr val="black"/>
                </a:solidFill>
              </a:rPr>
              <a:t> 改变网络来使得额外的层学习恒等函数变得容易</a:t>
            </a:r>
            <a:r>
              <a:rPr lang="en-US" altLang="zh-CN" dirty="0">
                <a:solidFill>
                  <a:prstClr val="black"/>
                </a:solidFill>
              </a:rPr>
              <a:t>!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0821" y="3146642"/>
            <a:ext cx="16351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如果设置为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整个块将学习恒等映射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  <p:cxnSp>
        <p:nvCxnSpPr>
          <p:cNvPr id="36" name="Google Shape;2331;p91"/>
          <p:cNvCxnSpPr/>
          <p:nvPr/>
        </p:nvCxnSpPr>
        <p:spPr>
          <a:xfrm flipV="1">
            <a:off x="4478878" y="3288055"/>
            <a:ext cx="816097" cy="8176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2331;p91"/>
          <p:cNvCxnSpPr/>
          <p:nvPr/>
        </p:nvCxnSpPr>
        <p:spPr>
          <a:xfrm>
            <a:off x="4467256" y="3969201"/>
            <a:ext cx="800498" cy="5523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783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9.1.ImageNet</a:t>
            </a:r>
            <a:r>
              <a:rPr lang="zh-CN" altLang="en-US" dirty="0"/>
              <a:t>分类挑战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9.2.AlexNet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altLang="zh-CN" dirty="0"/>
              <a:t>9.3.VGG</a:t>
            </a:r>
          </a:p>
          <a:p>
            <a:r>
              <a:rPr lang="en-US" altLang="zh-CN" dirty="0"/>
              <a:t>9.4.GoogleNet</a:t>
            </a:r>
          </a:p>
          <a:p>
            <a:r>
              <a:rPr lang="en-US" altLang="zh-CN" dirty="0"/>
              <a:t>9.5.Residual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/>
              <a:t>9.6.</a:t>
            </a:r>
            <a:r>
              <a:rPr lang="zh-CN" altLang="en-US" dirty="0"/>
              <a:t>不同网络比较及改进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97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388738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</p:txBody>
      </p:sp>
      <p:sp>
        <p:nvSpPr>
          <p:cNvPr id="38" name="Google Shape;2390;p93"/>
          <p:cNvSpPr/>
          <p:nvPr/>
        </p:nvSpPr>
        <p:spPr>
          <a:xfrm>
            <a:off x="7048335" y="5259798"/>
            <a:ext cx="870074" cy="9267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Google Shape;2391;p93"/>
          <p:cNvSpPr/>
          <p:nvPr/>
        </p:nvSpPr>
        <p:spPr>
          <a:xfrm>
            <a:off x="7051477" y="1060867"/>
            <a:ext cx="870074" cy="92676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Google Shape;2392;p93"/>
          <p:cNvSpPr/>
          <p:nvPr/>
        </p:nvSpPr>
        <p:spPr>
          <a:xfrm>
            <a:off x="7048321" y="464023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2393;p93"/>
          <p:cNvSpPr/>
          <p:nvPr/>
        </p:nvSpPr>
        <p:spPr>
          <a:xfrm>
            <a:off x="7046527" y="5124546"/>
            <a:ext cx="870074" cy="92676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7x7 conv, 64, / 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2394;p93"/>
          <p:cNvSpPr/>
          <p:nvPr/>
        </p:nvSpPr>
        <p:spPr>
          <a:xfrm>
            <a:off x="7047025" y="1196129"/>
            <a:ext cx="870074" cy="92676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" name="Google Shape;2395;p93"/>
          <p:cNvSpPr/>
          <p:nvPr/>
        </p:nvSpPr>
        <p:spPr>
          <a:xfrm>
            <a:off x="7048321" y="4989677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Google Shape;2396;p93"/>
          <p:cNvSpPr/>
          <p:nvPr/>
        </p:nvSpPr>
        <p:spPr>
          <a:xfrm>
            <a:off x="7048321" y="477086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5" name="Google Shape;2397;p93"/>
          <p:cNvCxnSpPr/>
          <p:nvPr/>
        </p:nvCxnSpPr>
        <p:spPr>
          <a:xfrm rot="10800000">
            <a:off x="7483358" y="473277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2398;p93"/>
          <p:cNvSpPr/>
          <p:nvPr/>
        </p:nvSpPr>
        <p:spPr>
          <a:xfrm>
            <a:off x="7463130" y="4905377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2399;p93"/>
          <p:cNvCxnSpPr/>
          <p:nvPr/>
        </p:nvCxnSpPr>
        <p:spPr>
          <a:xfrm rot="10800000">
            <a:off x="7483358" y="4947689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400;p93"/>
          <p:cNvCxnSpPr/>
          <p:nvPr/>
        </p:nvCxnSpPr>
        <p:spPr>
          <a:xfrm rot="10800000">
            <a:off x="7483375" y="4863388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401;p93"/>
          <p:cNvSpPr/>
          <p:nvPr/>
        </p:nvSpPr>
        <p:spPr>
          <a:xfrm>
            <a:off x="7463119" y="4562236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02;p93"/>
          <p:cNvCxnSpPr/>
          <p:nvPr/>
        </p:nvCxnSpPr>
        <p:spPr>
          <a:xfrm rot="10800000">
            <a:off x="7483358" y="4604548"/>
            <a:ext cx="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403;p93"/>
          <p:cNvCxnSpPr/>
          <p:nvPr/>
        </p:nvCxnSpPr>
        <p:spPr>
          <a:xfrm>
            <a:off x="7503608" y="4583381"/>
            <a:ext cx="600" cy="343111"/>
          </a:xfrm>
          <a:prstGeom prst="curvedConnector3">
            <a:avLst>
              <a:gd name="adj1" fmla="val 13288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404;p93"/>
          <p:cNvSpPr/>
          <p:nvPr/>
        </p:nvSpPr>
        <p:spPr>
          <a:xfrm>
            <a:off x="7046514" y="430034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2405;p93"/>
          <p:cNvSpPr/>
          <p:nvPr/>
        </p:nvSpPr>
        <p:spPr>
          <a:xfrm>
            <a:off x="7046514" y="443097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" name="Google Shape;2406;p93"/>
          <p:cNvCxnSpPr/>
          <p:nvPr/>
        </p:nvCxnSpPr>
        <p:spPr>
          <a:xfrm rot="10800000">
            <a:off x="7481551" y="439288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407;p93"/>
          <p:cNvCxnSpPr/>
          <p:nvPr/>
        </p:nvCxnSpPr>
        <p:spPr>
          <a:xfrm rot="10800000">
            <a:off x="7481565" y="4523546"/>
            <a:ext cx="17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2408;p93"/>
          <p:cNvSpPr/>
          <p:nvPr/>
        </p:nvSpPr>
        <p:spPr>
          <a:xfrm>
            <a:off x="7461714" y="421743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Google Shape;2409;p93"/>
          <p:cNvCxnSpPr/>
          <p:nvPr/>
        </p:nvCxnSpPr>
        <p:spPr>
          <a:xfrm rot="10800000" flipH="1">
            <a:off x="7481551" y="4259860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410;p93"/>
          <p:cNvCxnSpPr/>
          <p:nvPr/>
        </p:nvCxnSpPr>
        <p:spPr>
          <a:xfrm>
            <a:off x="7481959" y="42174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411;p93"/>
          <p:cNvCxnSpPr/>
          <p:nvPr/>
        </p:nvCxnSpPr>
        <p:spPr>
          <a:xfrm rot="10800000">
            <a:off x="7502110" y="4238471"/>
            <a:ext cx="1499" cy="344910"/>
          </a:xfrm>
          <a:prstGeom prst="curvedConnector3">
            <a:avLst>
              <a:gd name="adj1" fmla="val -531523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2412;p93"/>
          <p:cNvSpPr/>
          <p:nvPr/>
        </p:nvSpPr>
        <p:spPr>
          <a:xfrm>
            <a:off x="7046514" y="395548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2413;p93"/>
          <p:cNvSpPr/>
          <p:nvPr/>
        </p:nvSpPr>
        <p:spPr>
          <a:xfrm>
            <a:off x="7046514" y="408610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" name="Google Shape;2414;p93"/>
          <p:cNvCxnSpPr/>
          <p:nvPr/>
        </p:nvCxnSpPr>
        <p:spPr>
          <a:xfrm rot="10800000">
            <a:off x="7481551" y="404801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2415;p93"/>
          <p:cNvCxnSpPr/>
          <p:nvPr/>
        </p:nvCxnSpPr>
        <p:spPr>
          <a:xfrm rot="10800000">
            <a:off x="7481659" y="4178749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2416;p93"/>
          <p:cNvSpPr/>
          <p:nvPr/>
        </p:nvSpPr>
        <p:spPr>
          <a:xfrm>
            <a:off x="7461714" y="387735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Google Shape;2417;p93"/>
          <p:cNvCxnSpPr/>
          <p:nvPr/>
        </p:nvCxnSpPr>
        <p:spPr>
          <a:xfrm rot="10800000" flipH="1">
            <a:off x="7481551" y="3919497"/>
            <a:ext cx="3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2418;p93"/>
          <p:cNvCxnSpPr/>
          <p:nvPr/>
        </p:nvCxnSpPr>
        <p:spPr>
          <a:xfrm rot="10800000" flipH="1">
            <a:off x="7502204" y="3898471"/>
            <a:ext cx="600" cy="340112"/>
          </a:xfrm>
          <a:prstGeom prst="curvedConnector3">
            <a:avLst>
              <a:gd name="adj1" fmla="val 130260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2419;p93"/>
          <p:cNvSpPr/>
          <p:nvPr/>
        </p:nvSpPr>
        <p:spPr>
          <a:xfrm>
            <a:off x="7047418" y="361196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2420;p93"/>
          <p:cNvSpPr/>
          <p:nvPr/>
        </p:nvSpPr>
        <p:spPr>
          <a:xfrm>
            <a:off x="7047418" y="3742587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128, / 2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" name="Google Shape;2421;p93"/>
          <p:cNvCxnSpPr/>
          <p:nvPr/>
        </p:nvCxnSpPr>
        <p:spPr>
          <a:xfrm rot="10800000">
            <a:off x="7482455" y="3704498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422;p93"/>
          <p:cNvCxnSpPr/>
          <p:nvPr/>
        </p:nvCxnSpPr>
        <p:spPr>
          <a:xfrm rot="10800000" flipH="1">
            <a:off x="7481959" y="3835368"/>
            <a:ext cx="60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2423;p93"/>
          <p:cNvSpPr/>
          <p:nvPr/>
        </p:nvSpPr>
        <p:spPr>
          <a:xfrm>
            <a:off x="7462417" y="353396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2" name="Google Shape;2424;p93"/>
          <p:cNvCxnSpPr/>
          <p:nvPr/>
        </p:nvCxnSpPr>
        <p:spPr>
          <a:xfrm rot="10800000" flipH="1">
            <a:off x="7482455" y="3576275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425;p93"/>
          <p:cNvCxnSpPr/>
          <p:nvPr/>
        </p:nvCxnSpPr>
        <p:spPr>
          <a:xfrm flipH="1">
            <a:off x="7502306" y="3555106"/>
            <a:ext cx="600" cy="343411"/>
          </a:xfrm>
          <a:prstGeom prst="curvedConnector3">
            <a:avLst>
              <a:gd name="adj1" fmla="val -1329980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426;p93"/>
          <p:cNvSpPr/>
          <p:nvPr/>
        </p:nvSpPr>
        <p:spPr>
          <a:xfrm>
            <a:off x="7045612" y="327207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2427;p93"/>
          <p:cNvSpPr/>
          <p:nvPr/>
        </p:nvSpPr>
        <p:spPr>
          <a:xfrm>
            <a:off x="7045612" y="3402698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" name="Google Shape;2428;p93"/>
          <p:cNvCxnSpPr/>
          <p:nvPr/>
        </p:nvCxnSpPr>
        <p:spPr>
          <a:xfrm rot="10800000">
            <a:off x="7480649" y="336460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2429;p93"/>
          <p:cNvCxnSpPr/>
          <p:nvPr/>
        </p:nvCxnSpPr>
        <p:spPr>
          <a:xfrm rot="10800000">
            <a:off x="7480563" y="3495272"/>
            <a:ext cx="20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2430;p93"/>
          <p:cNvSpPr/>
          <p:nvPr/>
        </p:nvSpPr>
        <p:spPr>
          <a:xfrm>
            <a:off x="7461011" y="3189164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Google Shape;2431;p93"/>
          <p:cNvCxnSpPr/>
          <p:nvPr/>
        </p:nvCxnSpPr>
        <p:spPr>
          <a:xfrm rot="10800000" flipH="1">
            <a:off x="7480649" y="3231586"/>
            <a:ext cx="6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2432;p93"/>
          <p:cNvCxnSpPr/>
          <p:nvPr/>
        </p:nvCxnSpPr>
        <p:spPr>
          <a:xfrm>
            <a:off x="7481256" y="318916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2433;p93"/>
          <p:cNvCxnSpPr/>
          <p:nvPr/>
        </p:nvCxnSpPr>
        <p:spPr>
          <a:xfrm rot="10800000">
            <a:off x="7501408" y="3210196"/>
            <a:ext cx="1499" cy="344910"/>
          </a:xfrm>
          <a:prstGeom prst="curvedConnector3">
            <a:avLst>
              <a:gd name="adj1" fmla="val -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2434;p93"/>
          <p:cNvSpPr/>
          <p:nvPr/>
        </p:nvSpPr>
        <p:spPr>
          <a:xfrm>
            <a:off x="7045612" y="292721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2435;p93"/>
          <p:cNvSpPr/>
          <p:nvPr/>
        </p:nvSpPr>
        <p:spPr>
          <a:xfrm>
            <a:off x="7045612" y="305783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2436;p93"/>
          <p:cNvCxnSpPr/>
          <p:nvPr/>
        </p:nvCxnSpPr>
        <p:spPr>
          <a:xfrm rot="10800000">
            <a:off x="7480649" y="301974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2437;p93"/>
          <p:cNvCxnSpPr/>
          <p:nvPr/>
        </p:nvCxnSpPr>
        <p:spPr>
          <a:xfrm rot="10800000">
            <a:off x="7480656" y="3150474"/>
            <a:ext cx="6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2438;p93"/>
          <p:cNvSpPr/>
          <p:nvPr/>
        </p:nvSpPr>
        <p:spPr>
          <a:xfrm>
            <a:off x="7461011" y="284908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Google Shape;2439;p93"/>
          <p:cNvCxnSpPr/>
          <p:nvPr/>
        </p:nvCxnSpPr>
        <p:spPr>
          <a:xfrm rot="10800000" flipH="1">
            <a:off x="7480649" y="2891225"/>
            <a:ext cx="6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2440;p93"/>
          <p:cNvCxnSpPr/>
          <p:nvPr/>
        </p:nvCxnSpPr>
        <p:spPr>
          <a:xfrm rot="10800000" flipH="1">
            <a:off x="7501501" y="2870197"/>
            <a:ext cx="600" cy="340112"/>
          </a:xfrm>
          <a:prstGeom prst="curvedConnector3">
            <a:avLst>
              <a:gd name="adj1" fmla="val 1332322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2441;p93"/>
          <p:cNvCxnSpPr/>
          <p:nvPr/>
        </p:nvCxnSpPr>
        <p:spPr>
          <a:xfrm rot="10800000" flipH="1">
            <a:off x="7482759" y="2735599"/>
            <a:ext cx="300" cy="1172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442;p93"/>
          <p:cNvSpPr txBox="1"/>
          <p:nvPr/>
        </p:nvSpPr>
        <p:spPr>
          <a:xfrm>
            <a:off x="7365155" y="2528906"/>
            <a:ext cx="258833" cy="14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Google Shape;2443;p93"/>
          <p:cNvCxnSpPr/>
          <p:nvPr/>
        </p:nvCxnSpPr>
        <p:spPr>
          <a:xfrm rot="10800000" flipH="1">
            <a:off x="7483477" y="2553118"/>
            <a:ext cx="600" cy="1295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2445;p93"/>
          <p:cNvSpPr/>
          <p:nvPr/>
        </p:nvSpPr>
        <p:spPr>
          <a:xfrm>
            <a:off x="7049224" y="224569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2446;p93"/>
          <p:cNvSpPr/>
          <p:nvPr/>
        </p:nvSpPr>
        <p:spPr>
          <a:xfrm>
            <a:off x="7049224" y="237631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512, /2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4" name="Google Shape;2447;p93"/>
          <p:cNvCxnSpPr/>
          <p:nvPr/>
        </p:nvCxnSpPr>
        <p:spPr>
          <a:xfrm rot="10800000">
            <a:off x="7484261" y="233822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2444;p93"/>
          <p:cNvSpPr/>
          <p:nvPr/>
        </p:nvSpPr>
        <p:spPr>
          <a:xfrm>
            <a:off x="7463832" y="251082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Google Shape;2448;p93"/>
          <p:cNvCxnSpPr/>
          <p:nvPr/>
        </p:nvCxnSpPr>
        <p:spPr>
          <a:xfrm rot="10800000" flipH="1">
            <a:off x="7484077" y="2469139"/>
            <a:ext cx="300" cy="41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449;p93"/>
          <p:cNvSpPr/>
          <p:nvPr/>
        </p:nvSpPr>
        <p:spPr>
          <a:xfrm>
            <a:off x="7463821" y="216768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Google Shape;2450;p93"/>
          <p:cNvCxnSpPr/>
          <p:nvPr/>
        </p:nvCxnSpPr>
        <p:spPr>
          <a:xfrm rot="10800000">
            <a:off x="7483961" y="2210003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451;p93"/>
          <p:cNvCxnSpPr/>
          <p:nvPr/>
        </p:nvCxnSpPr>
        <p:spPr>
          <a:xfrm>
            <a:off x="7504311" y="2188833"/>
            <a:ext cx="600" cy="343111"/>
          </a:xfrm>
          <a:prstGeom prst="curvedConnector3">
            <a:avLst>
              <a:gd name="adj1" fmla="val 1298704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2452;p93"/>
          <p:cNvSpPr/>
          <p:nvPr/>
        </p:nvSpPr>
        <p:spPr>
          <a:xfrm>
            <a:off x="7047418" y="1905805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2453;p93"/>
          <p:cNvSpPr/>
          <p:nvPr/>
        </p:nvSpPr>
        <p:spPr>
          <a:xfrm>
            <a:off x="7047418" y="203642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2" name="Google Shape;2454;p93"/>
          <p:cNvCxnSpPr/>
          <p:nvPr/>
        </p:nvCxnSpPr>
        <p:spPr>
          <a:xfrm rot="10800000">
            <a:off x="7482455" y="199833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55;p93"/>
          <p:cNvCxnSpPr/>
          <p:nvPr/>
        </p:nvCxnSpPr>
        <p:spPr>
          <a:xfrm rot="10800000">
            <a:off x="7482568" y="2128998"/>
            <a:ext cx="14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2456;p93"/>
          <p:cNvSpPr/>
          <p:nvPr/>
        </p:nvSpPr>
        <p:spPr>
          <a:xfrm>
            <a:off x="7462417" y="1822890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Google Shape;2457;p93"/>
          <p:cNvCxnSpPr/>
          <p:nvPr/>
        </p:nvCxnSpPr>
        <p:spPr>
          <a:xfrm rot="10800000" flipH="1">
            <a:off x="7482455" y="1865315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58;p93"/>
          <p:cNvCxnSpPr/>
          <p:nvPr/>
        </p:nvCxnSpPr>
        <p:spPr>
          <a:xfrm>
            <a:off x="7482662" y="182288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59;p93"/>
          <p:cNvCxnSpPr/>
          <p:nvPr/>
        </p:nvCxnSpPr>
        <p:spPr>
          <a:xfrm rot="10800000">
            <a:off x="7502812" y="1843922"/>
            <a:ext cx="1499" cy="344910"/>
          </a:xfrm>
          <a:prstGeom prst="curvedConnector3">
            <a:avLst>
              <a:gd name="adj1" fmla="val -519638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2460;p93"/>
          <p:cNvSpPr/>
          <p:nvPr/>
        </p:nvSpPr>
        <p:spPr>
          <a:xfrm>
            <a:off x="7047418" y="156094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2461;p93"/>
          <p:cNvSpPr/>
          <p:nvPr/>
        </p:nvSpPr>
        <p:spPr>
          <a:xfrm>
            <a:off x="7047418" y="1691566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0" name="Google Shape;2462;p93"/>
          <p:cNvCxnSpPr/>
          <p:nvPr/>
        </p:nvCxnSpPr>
        <p:spPr>
          <a:xfrm rot="10800000">
            <a:off x="7482455" y="165347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463;p93"/>
          <p:cNvCxnSpPr/>
          <p:nvPr/>
        </p:nvCxnSpPr>
        <p:spPr>
          <a:xfrm rot="10800000">
            <a:off x="7482362" y="1784200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464;p93"/>
          <p:cNvCxnSpPr/>
          <p:nvPr/>
        </p:nvCxnSpPr>
        <p:spPr>
          <a:xfrm rot="10800000" flipH="1">
            <a:off x="7502908" y="1492225"/>
            <a:ext cx="1499" cy="351809"/>
          </a:xfrm>
          <a:prstGeom prst="curvedConnector3">
            <a:avLst>
              <a:gd name="adj1" fmla="val 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2465;p93"/>
          <p:cNvSpPr/>
          <p:nvPr/>
        </p:nvSpPr>
        <p:spPr>
          <a:xfrm>
            <a:off x="7463842" y="147110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Google Shape;2466;p93"/>
          <p:cNvCxnSpPr/>
          <p:nvPr/>
        </p:nvCxnSpPr>
        <p:spPr>
          <a:xfrm rot="10800000" flipH="1">
            <a:off x="7482456" y="1513258"/>
            <a:ext cx="1499" cy="47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467;p93"/>
          <p:cNvCxnSpPr/>
          <p:nvPr/>
        </p:nvCxnSpPr>
        <p:spPr>
          <a:xfrm rot="10800000" flipH="1">
            <a:off x="7484087" y="1423715"/>
            <a:ext cx="300" cy="473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2468;p93"/>
          <p:cNvSpPr/>
          <p:nvPr/>
        </p:nvSpPr>
        <p:spPr>
          <a:xfrm>
            <a:off x="7049251" y="1331069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7" name="Google Shape;2471;p93"/>
          <p:cNvGrpSpPr/>
          <p:nvPr/>
        </p:nvGrpSpPr>
        <p:grpSpPr>
          <a:xfrm>
            <a:off x="4256794" y="2086653"/>
            <a:ext cx="1957443" cy="2794015"/>
            <a:chOff x="4290500" y="1686253"/>
            <a:chExt cx="1957953" cy="2794743"/>
          </a:xfrm>
        </p:grpSpPr>
        <p:sp>
          <p:nvSpPr>
            <p:cNvPr id="118" name="Google Shape;2472;p93"/>
            <p:cNvSpPr txBox="1"/>
            <p:nvPr/>
          </p:nvSpPr>
          <p:spPr>
            <a:xfrm>
              <a:off x="5463837" y="2873686"/>
              <a:ext cx="6513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relu</a:t>
              </a:r>
              <a:endParaRPr kumimoji="0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Google Shape;2473;p93"/>
            <p:cNvSpPr txBox="1"/>
            <p:nvPr/>
          </p:nvSpPr>
          <p:spPr>
            <a:xfrm>
              <a:off x="4648546" y="4121900"/>
              <a:ext cx="1599907" cy="359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Residual block</a:t>
              </a:r>
              <a:endParaRPr kumimoji="0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Google Shape;2474;p93"/>
            <p:cNvSpPr/>
            <p:nvPr/>
          </p:nvSpPr>
          <p:spPr>
            <a:xfrm>
              <a:off x="5031385" y="3202486"/>
              <a:ext cx="866100" cy="3111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</a:t>
              </a: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1" name="Google Shape;2475;p93"/>
            <p:cNvSpPr/>
            <p:nvPr/>
          </p:nvSpPr>
          <p:spPr>
            <a:xfrm>
              <a:off x="5031468" y="2501653"/>
              <a:ext cx="866100" cy="3111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1200" cap="none" spc="0" normalizeH="0" baseline="0" noProof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</a:t>
              </a: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cxnSp>
          <p:nvCxnSpPr>
            <p:cNvPr id="122" name="Google Shape;2476;p93"/>
            <p:cNvCxnSpPr/>
            <p:nvPr/>
          </p:nvCxnSpPr>
          <p:spPr>
            <a:xfrm rot="10800000">
              <a:off x="5464435" y="2812786"/>
              <a:ext cx="0" cy="389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3" name="Google Shape;2477;p93"/>
            <p:cNvCxnSpPr>
              <a:endCxn id="134" idx="4"/>
            </p:cNvCxnSpPr>
            <p:nvPr/>
          </p:nvCxnSpPr>
          <p:spPr>
            <a:xfrm flipV="1">
              <a:off x="5464518" y="2264331"/>
              <a:ext cx="2" cy="23732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" name="Google Shape;2478;p93"/>
            <p:cNvSpPr/>
            <p:nvPr/>
          </p:nvSpPr>
          <p:spPr>
            <a:xfrm>
              <a:off x="5402781" y="3750920"/>
              <a:ext cx="123300" cy="1233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Google Shape;2479;p93"/>
            <p:cNvCxnSpPr/>
            <p:nvPr/>
          </p:nvCxnSpPr>
          <p:spPr>
            <a:xfrm rot="10800000">
              <a:off x="5464446" y="3513537"/>
              <a:ext cx="0" cy="23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6" name="Google Shape;2480;p93"/>
            <p:cNvCxnSpPr/>
            <p:nvPr/>
          </p:nvCxnSpPr>
          <p:spPr>
            <a:xfrm rot="10800000" flipH="1">
              <a:off x="5526081" y="2140970"/>
              <a:ext cx="61800" cy="1671600"/>
            </a:xfrm>
            <a:prstGeom prst="curvedConnector3">
              <a:avLst>
                <a:gd name="adj1" fmla="val 1444812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8" name="Google Shape;2483;p93"/>
            <p:cNvSpPr txBox="1"/>
            <p:nvPr/>
          </p:nvSpPr>
          <p:spPr>
            <a:xfrm>
              <a:off x="4432590" y="1897750"/>
              <a:ext cx="933587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F(x) + x</a:t>
              </a:r>
              <a:endParaRPr kumimoji="0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Google Shape;2484;p93"/>
            <p:cNvSpPr txBox="1"/>
            <p:nvPr/>
          </p:nvSpPr>
          <p:spPr>
            <a:xfrm>
              <a:off x="4290500" y="2779250"/>
              <a:ext cx="671400" cy="5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6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F(x)</a:t>
              </a:r>
              <a:endParaRPr kumimoji="0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Google Shape;2485;p93"/>
            <p:cNvSpPr txBox="1"/>
            <p:nvPr/>
          </p:nvSpPr>
          <p:spPr>
            <a:xfrm>
              <a:off x="5417596" y="1730651"/>
              <a:ext cx="6513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relu</a:t>
              </a: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1" name="Google Shape;2486;p93"/>
            <p:cNvCxnSpPr/>
            <p:nvPr/>
          </p:nvCxnSpPr>
          <p:spPr>
            <a:xfrm rot="10800000">
              <a:off x="5464518" y="1686253"/>
              <a:ext cx="0" cy="282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2" name="Google Shape;2487;p93"/>
            <p:cNvSpPr txBox="1"/>
            <p:nvPr/>
          </p:nvSpPr>
          <p:spPr>
            <a:xfrm>
              <a:off x="5052500" y="3833754"/>
              <a:ext cx="7920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3" name="Google Shape;2488;p93"/>
            <p:cNvGrpSpPr/>
            <p:nvPr/>
          </p:nvGrpSpPr>
          <p:grpSpPr>
            <a:xfrm>
              <a:off x="5341263" y="2017819"/>
              <a:ext cx="246512" cy="246512"/>
              <a:chOff x="4843325" y="3597375"/>
              <a:chExt cx="393600" cy="393600"/>
            </a:xfrm>
          </p:grpSpPr>
          <p:sp>
            <p:nvSpPr>
              <p:cNvPr id="134" name="Google Shape;2481;p93"/>
              <p:cNvSpPr/>
              <p:nvPr/>
            </p:nvSpPr>
            <p:spPr>
              <a:xfrm>
                <a:off x="4843325" y="3597375"/>
                <a:ext cx="393600" cy="393600"/>
              </a:xfrm>
              <a:prstGeom prst="ellipse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Google Shape;2489;p93"/>
              <p:cNvSpPr/>
              <p:nvPr/>
            </p:nvSpPr>
            <p:spPr>
              <a:xfrm>
                <a:off x="4932725" y="3686775"/>
                <a:ext cx="214800" cy="214800"/>
              </a:xfrm>
              <a:prstGeom prst="plus">
                <a:avLst>
                  <a:gd name="adj" fmla="val 3743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01" tIns="91401" rIns="91401" bIns="91401" anchor="ctr" anchorCtr="0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6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6" name="Google Shape;2491;p93"/>
          <p:cNvSpPr/>
          <p:nvPr/>
        </p:nvSpPr>
        <p:spPr>
          <a:xfrm flipH="1">
            <a:off x="6405428" y="2102596"/>
            <a:ext cx="218643" cy="2824064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7" name="Google Shape;2492;p93"/>
          <p:cNvCxnSpPr/>
          <p:nvPr/>
        </p:nvCxnSpPr>
        <p:spPr>
          <a:xfrm rot="10800000">
            <a:off x="6624071" y="3726823"/>
            <a:ext cx="391098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Box 24"/>
          <p:cNvSpPr txBox="1"/>
          <p:nvPr/>
        </p:nvSpPr>
        <p:spPr>
          <a:xfrm>
            <a:off x="415448" y="1890688"/>
            <a:ext cx="3450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残差网络由若干残差块堆叠而成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常规设计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类似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VGG: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每一个残差块有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两个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3x3 conv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块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网络被分为多个阶段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每一阶段第一个块通过设置步长为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来降低两倍分辨率并加倍输出通道数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922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388738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</p:txBody>
      </p:sp>
      <p:sp>
        <p:nvSpPr>
          <p:cNvPr id="38" name="Google Shape;2390;p93"/>
          <p:cNvSpPr/>
          <p:nvPr/>
        </p:nvSpPr>
        <p:spPr>
          <a:xfrm>
            <a:off x="7048335" y="5259798"/>
            <a:ext cx="870074" cy="9267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Google Shape;2391;p93"/>
          <p:cNvSpPr/>
          <p:nvPr/>
        </p:nvSpPr>
        <p:spPr>
          <a:xfrm>
            <a:off x="7051477" y="1060867"/>
            <a:ext cx="870074" cy="92676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Google Shape;2392;p93"/>
          <p:cNvSpPr/>
          <p:nvPr/>
        </p:nvSpPr>
        <p:spPr>
          <a:xfrm>
            <a:off x="7048321" y="464023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2393;p93"/>
          <p:cNvSpPr/>
          <p:nvPr/>
        </p:nvSpPr>
        <p:spPr>
          <a:xfrm>
            <a:off x="7046527" y="5124546"/>
            <a:ext cx="870074" cy="92676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7x7 conv, 64, / 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2394;p93"/>
          <p:cNvSpPr/>
          <p:nvPr/>
        </p:nvSpPr>
        <p:spPr>
          <a:xfrm>
            <a:off x="7047025" y="1196129"/>
            <a:ext cx="870074" cy="92676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" name="Google Shape;2395;p93"/>
          <p:cNvSpPr/>
          <p:nvPr/>
        </p:nvSpPr>
        <p:spPr>
          <a:xfrm>
            <a:off x="7048321" y="4989677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Google Shape;2396;p93"/>
          <p:cNvSpPr/>
          <p:nvPr/>
        </p:nvSpPr>
        <p:spPr>
          <a:xfrm>
            <a:off x="7048321" y="477086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5" name="Google Shape;2397;p93"/>
          <p:cNvCxnSpPr/>
          <p:nvPr/>
        </p:nvCxnSpPr>
        <p:spPr>
          <a:xfrm rot="10800000">
            <a:off x="7483358" y="473277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2398;p93"/>
          <p:cNvSpPr/>
          <p:nvPr/>
        </p:nvSpPr>
        <p:spPr>
          <a:xfrm>
            <a:off x="7463130" y="4905377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2399;p93"/>
          <p:cNvCxnSpPr/>
          <p:nvPr/>
        </p:nvCxnSpPr>
        <p:spPr>
          <a:xfrm rot="10800000">
            <a:off x="7483358" y="4947689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400;p93"/>
          <p:cNvCxnSpPr/>
          <p:nvPr/>
        </p:nvCxnSpPr>
        <p:spPr>
          <a:xfrm rot="10800000">
            <a:off x="7483375" y="4863388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401;p93"/>
          <p:cNvSpPr/>
          <p:nvPr/>
        </p:nvSpPr>
        <p:spPr>
          <a:xfrm>
            <a:off x="7463119" y="4562236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02;p93"/>
          <p:cNvCxnSpPr/>
          <p:nvPr/>
        </p:nvCxnSpPr>
        <p:spPr>
          <a:xfrm rot="10800000">
            <a:off x="7483358" y="4604548"/>
            <a:ext cx="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403;p93"/>
          <p:cNvCxnSpPr/>
          <p:nvPr/>
        </p:nvCxnSpPr>
        <p:spPr>
          <a:xfrm>
            <a:off x="7503608" y="4583381"/>
            <a:ext cx="600" cy="343111"/>
          </a:xfrm>
          <a:prstGeom prst="curvedConnector3">
            <a:avLst>
              <a:gd name="adj1" fmla="val 13288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404;p93"/>
          <p:cNvSpPr/>
          <p:nvPr/>
        </p:nvSpPr>
        <p:spPr>
          <a:xfrm>
            <a:off x="7046514" y="430034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2405;p93"/>
          <p:cNvSpPr/>
          <p:nvPr/>
        </p:nvSpPr>
        <p:spPr>
          <a:xfrm>
            <a:off x="7046514" y="443097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" name="Google Shape;2406;p93"/>
          <p:cNvCxnSpPr/>
          <p:nvPr/>
        </p:nvCxnSpPr>
        <p:spPr>
          <a:xfrm rot="10800000">
            <a:off x="7481551" y="439288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407;p93"/>
          <p:cNvCxnSpPr/>
          <p:nvPr/>
        </p:nvCxnSpPr>
        <p:spPr>
          <a:xfrm rot="10800000">
            <a:off x="7481565" y="4523546"/>
            <a:ext cx="17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2408;p93"/>
          <p:cNvSpPr/>
          <p:nvPr/>
        </p:nvSpPr>
        <p:spPr>
          <a:xfrm>
            <a:off x="7461714" y="421743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Google Shape;2409;p93"/>
          <p:cNvCxnSpPr/>
          <p:nvPr/>
        </p:nvCxnSpPr>
        <p:spPr>
          <a:xfrm rot="10800000" flipH="1">
            <a:off x="7481551" y="4259860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410;p93"/>
          <p:cNvCxnSpPr/>
          <p:nvPr/>
        </p:nvCxnSpPr>
        <p:spPr>
          <a:xfrm>
            <a:off x="7481959" y="42174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411;p93"/>
          <p:cNvCxnSpPr/>
          <p:nvPr/>
        </p:nvCxnSpPr>
        <p:spPr>
          <a:xfrm rot="10800000">
            <a:off x="7502110" y="4238471"/>
            <a:ext cx="1499" cy="344910"/>
          </a:xfrm>
          <a:prstGeom prst="curvedConnector3">
            <a:avLst>
              <a:gd name="adj1" fmla="val -531523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2412;p93"/>
          <p:cNvSpPr/>
          <p:nvPr/>
        </p:nvSpPr>
        <p:spPr>
          <a:xfrm>
            <a:off x="7046514" y="395548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2413;p93"/>
          <p:cNvSpPr/>
          <p:nvPr/>
        </p:nvSpPr>
        <p:spPr>
          <a:xfrm>
            <a:off x="7046514" y="408610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" name="Google Shape;2414;p93"/>
          <p:cNvCxnSpPr/>
          <p:nvPr/>
        </p:nvCxnSpPr>
        <p:spPr>
          <a:xfrm rot="10800000">
            <a:off x="7481551" y="404801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2415;p93"/>
          <p:cNvCxnSpPr/>
          <p:nvPr/>
        </p:nvCxnSpPr>
        <p:spPr>
          <a:xfrm rot="10800000">
            <a:off x="7481659" y="4178749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2416;p93"/>
          <p:cNvSpPr/>
          <p:nvPr/>
        </p:nvSpPr>
        <p:spPr>
          <a:xfrm>
            <a:off x="7461714" y="387735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Google Shape;2417;p93"/>
          <p:cNvCxnSpPr/>
          <p:nvPr/>
        </p:nvCxnSpPr>
        <p:spPr>
          <a:xfrm rot="10800000" flipH="1">
            <a:off x="7481551" y="3919497"/>
            <a:ext cx="3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2418;p93"/>
          <p:cNvCxnSpPr/>
          <p:nvPr/>
        </p:nvCxnSpPr>
        <p:spPr>
          <a:xfrm rot="10800000" flipH="1">
            <a:off x="7502204" y="3898471"/>
            <a:ext cx="600" cy="340112"/>
          </a:xfrm>
          <a:prstGeom prst="curvedConnector3">
            <a:avLst>
              <a:gd name="adj1" fmla="val 130260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2419;p93"/>
          <p:cNvSpPr/>
          <p:nvPr/>
        </p:nvSpPr>
        <p:spPr>
          <a:xfrm>
            <a:off x="7047418" y="361196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2420;p93"/>
          <p:cNvSpPr/>
          <p:nvPr/>
        </p:nvSpPr>
        <p:spPr>
          <a:xfrm>
            <a:off x="7047418" y="3742587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128, / 2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" name="Google Shape;2421;p93"/>
          <p:cNvCxnSpPr/>
          <p:nvPr/>
        </p:nvCxnSpPr>
        <p:spPr>
          <a:xfrm rot="10800000">
            <a:off x="7482455" y="3704498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422;p93"/>
          <p:cNvCxnSpPr/>
          <p:nvPr/>
        </p:nvCxnSpPr>
        <p:spPr>
          <a:xfrm rot="10800000" flipH="1">
            <a:off x="7481959" y="3835368"/>
            <a:ext cx="60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2423;p93"/>
          <p:cNvSpPr/>
          <p:nvPr/>
        </p:nvSpPr>
        <p:spPr>
          <a:xfrm>
            <a:off x="7462417" y="353396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2" name="Google Shape;2424;p93"/>
          <p:cNvCxnSpPr/>
          <p:nvPr/>
        </p:nvCxnSpPr>
        <p:spPr>
          <a:xfrm rot="10800000" flipH="1">
            <a:off x="7482455" y="3576275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425;p93"/>
          <p:cNvCxnSpPr/>
          <p:nvPr/>
        </p:nvCxnSpPr>
        <p:spPr>
          <a:xfrm flipH="1">
            <a:off x="7502306" y="3555106"/>
            <a:ext cx="600" cy="343411"/>
          </a:xfrm>
          <a:prstGeom prst="curvedConnector3">
            <a:avLst>
              <a:gd name="adj1" fmla="val -1329980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426;p93"/>
          <p:cNvSpPr/>
          <p:nvPr/>
        </p:nvSpPr>
        <p:spPr>
          <a:xfrm>
            <a:off x="7045612" y="327207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2427;p93"/>
          <p:cNvSpPr/>
          <p:nvPr/>
        </p:nvSpPr>
        <p:spPr>
          <a:xfrm>
            <a:off x="7045612" y="3402698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" name="Google Shape;2428;p93"/>
          <p:cNvCxnSpPr/>
          <p:nvPr/>
        </p:nvCxnSpPr>
        <p:spPr>
          <a:xfrm rot="10800000">
            <a:off x="7480649" y="336460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2429;p93"/>
          <p:cNvCxnSpPr/>
          <p:nvPr/>
        </p:nvCxnSpPr>
        <p:spPr>
          <a:xfrm rot="10800000">
            <a:off x="7480563" y="3495272"/>
            <a:ext cx="20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2430;p93"/>
          <p:cNvSpPr/>
          <p:nvPr/>
        </p:nvSpPr>
        <p:spPr>
          <a:xfrm>
            <a:off x="7461011" y="3189164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Google Shape;2431;p93"/>
          <p:cNvCxnSpPr/>
          <p:nvPr/>
        </p:nvCxnSpPr>
        <p:spPr>
          <a:xfrm rot="10800000" flipH="1">
            <a:off x="7480649" y="3231586"/>
            <a:ext cx="6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2432;p93"/>
          <p:cNvCxnSpPr/>
          <p:nvPr/>
        </p:nvCxnSpPr>
        <p:spPr>
          <a:xfrm>
            <a:off x="7481256" y="318916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2433;p93"/>
          <p:cNvCxnSpPr/>
          <p:nvPr/>
        </p:nvCxnSpPr>
        <p:spPr>
          <a:xfrm rot="10800000">
            <a:off x="7501408" y="3210196"/>
            <a:ext cx="1499" cy="344910"/>
          </a:xfrm>
          <a:prstGeom prst="curvedConnector3">
            <a:avLst>
              <a:gd name="adj1" fmla="val -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2434;p93"/>
          <p:cNvSpPr/>
          <p:nvPr/>
        </p:nvSpPr>
        <p:spPr>
          <a:xfrm>
            <a:off x="7045612" y="292721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2435;p93"/>
          <p:cNvSpPr/>
          <p:nvPr/>
        </p:nvSpPr>
        <p:spPr>
          <a:xfrm>
            <a:off x="7045612" y="305783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2436;p93"/>
          <p:cNvCxnSpPr/>
          <p:nvPr/>
        </p:nvCxnSpPr>
        <p:spPr>
          <a:xfrm rot="10800000">
            <a:off x="7480649" y="301974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2437;p93"/>
          <p:cNvCxnSpPr/>
          <p:nvPr/>
        </p:nvCxnSpPr>
        <p:spPr>
          <a:xfrm rot="10800000">
            <a:off x="7480656" y="3150474"/>
            <a:ext cx="6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2438;p93"/>
          <p:cNvSpPr/>
          <p:nvPr/>
        </p:nvSpPr>
        <p:spPr>
          <a:xfrm>
            <a:off x="7461011" y="284908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Google Shape;2439;p93"/>
          <p:cNvCxnSpPr/>
          <p:nvPr/>
        </p:nvCxnSpPr>
        <p:spPr>
          <a:xfrm rot="10800000" flipH="1">
            <a:off x="7480649" y="2891225"/>
            <a:ext cx="6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2440;p93"/>
          <p:cNvCxnSpPr/>
          <p:nvPr/>
        </p:nvCxnSpPr>
        <p:spPr>
          <a:xfrm rot="10800000" flipH="1">
            <a:off x="7501501" y="2870197"/>
            <a:ext cx="600" cy="340112"/>
          </a:xfrm>
          <a:prstGeom prst="curvedConnector3">
            <a:avLst>
              <a:gd name="adj1" fmla="val 1332322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2441;p93"/>
          <p:cNvCxnSpPr/>
          <p:nvPr/>
        </p:nvCxnSpPr>
        <p:spPr>
          <a:xfrm rot="10800000" flipH="1">
            <a:off x="7482759" y="2735599"/>
            <a:ext cx="300" cy="1172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442;p93"/>
          <p:cNvSpPr txBox="1"/>
          <p:nvPr/>
        </p:nvSpPr>
        <p:spPr>
          <a:xfrm>
            <a:off x="7365155" y="2528906"/>
            <a:ext cx="258833" cy="14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Google Shape;2443;p93"/>
          <p:cNvCxnSpPr/>
          <p:nvPr/>
        </p:nvCxnSpPr>
        <p:spPr>
          <a:xfrm rot="10800000" flipH="1">
            <a:off x="7483477" y="2553118"/>
            <a:ext cx="600" cy="1295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2445;p93"/>
          <p:cNvSpPr/>
          <p:nvPr/>
        </p:nvSpPr>
        <p:spPr>
          <a:xfrm>
            <a:off x="7049224" y="224569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2446;p93"/>
          <p:cNvSpPr/>
          <p:nvPr/>
        </p:nvSpPr>
        <p:spPr>
          <a:xfrm>
            <a:off x="7049224" y="237631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512, /2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4" name="Google Shape;2447;p93"/>
          <p:cNvCxnSpPr/>
          <p:nvPr/>
        </p:nvCxnSpPr>
        <p:spPr>
          <a:xfrm rot="10800000">
            <a:off x="7484261" y="233822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2444;p93"/>
          <p:cNvSpPr/>
          <p:nvPr/>
        </p:nvSpPr>
        <p:spPr>
          <a:xfrm>
            <a:off x="7463832" y="251082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Google Shape;2448;p93"/>
          <p:cNvCxnSpPr/>
          <p:nvPr/>
        </p:nvCxnSpPr>
        <p:spPr>
          <a:xfrm rot="10800000" flipH="1">
            <a:off x="7484077" y="2469139"/>
            <a:ext cx="300" cy="41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449;p93"/>
          <p:cNvSpPr/>
          <p:nvPr/>
        </p:nvSpPr>
        <p:spPr>
          <a:xfrm>
            <a:off x="7463821" y="216768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Google Shape;2450;p93"/>
          <p:cNvCxnSpPr/>
          <p:nvPr/>
        </p:nvCxnSpPr>
        <p:spPr>
          <a:xfrm rot="10800000">
            <a:off x="7483961" y="2210003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451;p93"/>
          <p:cNvCxnSpPr/>
          <p:nvPr/>
        </p:nvCxnSpPr>
        <p:spPr>
          <a:xfrm>
            <a:off x="7504311" y="2188833"/>
            <a:ext cx="600" cy="343111"/>
          </a:xfrm>
          <a:prstGeom prst="curvedConnector3">
            <a:avLst>
              <a:gd name="adj1" fmla="val 1298704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2452;p93"/>
          <p:cNvSpPr/>
          <p:nvPr/>
        </p:nvSpPr>
        <p:spPr>
          <a:xfrm>
            <a:off x="7047418" y="1905805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2453;p93"/>
          <p:cNvSpPr/>
          <p:nvPr/>
        </p:nvSpPr>
        <p:spPr>
          <a:xfrm>
            <a:off x="7047418" y="203642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2" name="Google Shape;2454;p93"/>
          <p:cNvCxnSpPr/>
          <p:nvPr/>
        </p:nvCxnSpPr>
        <p:spPr>
          <a:xfrm rot="10800000">
            <a:off x="7482455" y="199833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55;p93"/>
          <p:cNvCxnSpPr/>
          <p:nvPr/>
        </p:nvCxnSpPr>
        <p:spPr>
          <a:xfrm rot="10800000">
            <a:off x="7482568" y="2128998"/>
            <a:ext cx="14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2456;p93"/>
          <p:cNvSpPr/>
          <p:nvPr/>
        </p:nvSpPr>
        <p:spPr>
          <a:xfrm>
            <a:off x="7462417" y="1822890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Google Shape;2457;p93"/>
          <p:cNvCxnSpPr/>
          <p:nvPr/>
        </p:nvCxnSpPr>
        <p:spPr>
          <a:xfrm rot="10800000" flipH="1">
            <a:off x="7482455" y="1865315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58;p93"/>
          <p:cNvCxnSpPr/>
          <p:nvPr/>
        </p:nvCxnSpPr>
        <p:spPr>
          <a:xfrm>
            <a:off x="7482662" y="182288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59;p93"/>
          <p:cNvCxnSpPr/>
          <p:nvPr/>
        </p:nvCxnSpPr>
        <p:spPr>
          <a:xfrm rot="10800000">
            <a:off x="7502812" y="1843922"/>
            <a:ext cx="1499" cy="344910"/>
          </a:xfrm>
          <a:prstGeom prst="curvedConnector3">
            <a:avLst>
              <a:gd name="adj1" fmla="val -519638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2460;p93"/>
          <p:cNvSpPr/>
          <p:nvPr/>
        </p:nvSpPr>
        <p:spPr>
          <a:xfrm>
            <a:off x="7047418" y="156094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2461;p93"/>
          <p:cNvSpPr/>
          <p:nvPr/>
        </p:nvSpPr>
        <p:spPr>
          <a:xfrm>
            <a:off x="7047418" y="1691566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0" name="Google Shape;2462;p93"/>
          <p:cNvCxnSpPr/>
          <p:nvPr/>
        </p:nvCxnSpPr>
        <p:spPr>
          <a:xfrm rot="10800000">
            <a:off x="7482455" y="165347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463;p93"/>
          <p:cNvCxnSpPr/>
          <p:nvPr/>
        </p:nvCxnSpPr>
        <p:spPr>
          <a:xfrm rot="10800000">
            <a:off x="7482362" y="1784200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464;p93"/>
          <p:cNvCxnSpPr/>
          <p:nvPr/>
        </p:nvCxnSpPr>
        <p:spPr>
          <a:xfrm rot="10800000" flipH="1">
            <a:off x="7502908" y="1492225"/>
            <a:ext cx="1499" cy="351809"/>
          </a:xfrm>
          <a:prstGeom prst="curvedConnector3">
            <a:avLst>
              <a:gd name="adj1" fmla="val 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2465;p93"/>
          <p:cNvSpPr/>
          <p:nvPr/>
        </p:nvSpPr>
        <p:spPr>
          <a:xfrm>
            <a:off x="7463842" y="147110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Google Shape;2466;p93"/>
          <p:cNvCxnSpPr/>
          <p:nvPr/>
        </p:nvCxnSpPr>
        <p:spPr>
          <a:xfrm rot="10800000" flipH="1">
            <a:off x="7482456" y="1513258"/>
            <a:ext cx="1499" cy="47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467;p93"/>
          <p:cNvCxnSpPr/>
          <p:nvPr/>
        </p:nvCxnSpPr>
        <p:spPr>
          <a:xfrm rot="10800000" flipH="1">
            <a:off x="7484087" y="1423715"/>
            <a:ext cx="300" cy="473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2468;p93"/>
          <p:cNvSpPr/>
          <p:nvPr/>
        </p:nvSpPr>
        <p:spPr>
          <a:xfrm>
            <a:off x="7049251" y="1331069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8713" y="2138609"/>
            <a:ext cx="550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使用和</a:t>
            </a:r>
            <a:r>
              <a:rPr lang="en-US" altLang="zh-CN" dirty="0" err="1">
                <a:solidFill>
                  <a:prstClr val="black"/>
                </a:solidFill>
              </a:rPr>
              <a:t>GoogleNet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一样的主干网络，在残差块之前将输入下采样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倍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34388" y="3148065"/>
          <a:ext cx="6532417" cy="1390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9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2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439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560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32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1963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Input size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Layer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Output size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Layer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/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filters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kernel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stride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pad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500" u="none" strike="noStrike" dirty="0" err="1">
                          <a:effectLst/>
                        </a:rPr>
                        <a:t>H</a:t>
                      </a:r>
                      <a:r>
                        <a:rPr lang="mr-IN" sz="1500" u="none" strike="noStrike" dirty="0">
                          <a:effectLst/>
                        </a:rPr>
                        <a:t>/</a:t>
                      </a:r>
                      <a:r>
                        <a:rPr lang="mr-IN" sz="1500" u="none" strike="noStrike" dirty="0" err="1">
                          <a:effectLst/>
                        </a:rPr>
                        <a:t>W</a:t>
                      </a:r>
                      <a:endParaRPr lang="mr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memory (KB)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params (k)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flop (M)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conv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224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64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64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112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u="none" strike="noStrike" dirty="0">
                          <a:effectLst/>
                        </a:rPr>
                        <a:t>3136</a:t>
                      </a:r>
                      <a:endParaRPr lang="cs-CZ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500" u="none" strike="noStrike">
                          <a:effectLst/>
                        </a:rPr>
                        <a:t>118</a:t>
                      </a:r>
                      <a:endParaRPr lang="cs-CZ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max-pool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64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112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64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56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784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7" name="Google Shape;1443;p58"/>
          <p:cNvSpPr/>
          <p:nvPr/>
        </p:nvSpPr>
        <p:spPr>
          <a:xfrm>
            <a:off x="6954938" y="4938773"/>
            <a:ext cx="1048956" cy="50205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203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388738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</p:txBody>
      </p:sp>
      <p:sp>
        <p:nvSpPr>
          <p:cNvPr id="38" name="Google Shape;2390;p93"/>
          <p:cNvSpPr/>
          <p:nvPr/>
        </p:nvSpPr>
        <p:spPr>
          <a:xfrm>
            <a:off x="7048335" y="5259798"/>
            <a:ext cx="870074" cy="9267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Google Shape;2391;p93"/>
          <p:cNvSpPr/>
          <p:nvPr/>
        </p:nvSpPr>
        <p:spPr>
          <a:xfrm>
            <a:off x="7051477" y="1060867"/>
            <a:ext cx="870074" cy="92676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Google Shape;2392;p93"/>
          <p:cNvSpPr/>
          <p:nvPr/>
        </p:nvSpPr>
        <p:spPr>
          <a:xfrm>
            <a:off x="7048321" y="464023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2393;p93"/>
          <p:cNvSpPr/>
          <p:nvPr/>
        </p:nvSpPr>
        <p:spPr>
          <a:xfrm>
            <a:off x="7046527" y="5124546"/>
            <a:ext cx="870074" cy="92676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7x7 conv, 64, / 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2394;p93"/>
          <p:cNvSpPr/>
          <p:nvPr/>
        </p:nvSpPr>
        <p:spPr>
          <a:xfrm>
            <a:off x="7047025" y="1196129"/>
            <a:ext cx="870074" cy="92676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" name="Google Shape;2395;p93"/>
          <p:cNvSpPr/>
          <p:nvPr/>
        </p:nvSpPr>
        <p:spPr>
          <a:xfrm>
            <a:off x="7048321" y="4989677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Google Shape;2396;p93"/>
          <p:cNvSpPr/>
          <p:nvPr/>
        </p:nvSpPr>
        <p:spPr>
          <a:xfrm>
            <a:off x="7048321" y="477086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5" name="Google Shape;2397;p93"/>
          <p:cNvCxnSpPr/>
          <p:nvPr/>
        </p:nvCxnSpPr>
        <p:spPr>
          <a:xfrm rot="10800000">
            <a:off x="7483358" y="473277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2398;p93"/>
          <p:cNvSpPr/>
          <p:nvPr/>
        </p:nvSpPr>
        <p:spPr>
          <a:xfrm>
            <a:off x="7463130" y="4905377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2399;p93"/>
          <p:cNvCxnSpPr/>
          <p:nvPr/>
        </p:nvCxnSpPr>
        <p:spPr>
          <a:xfrm rot="10800000">
            <a:off x="7483358" y="4947689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400;p93"/>
          <p:cNvCxnSpPr/>
          <p:nvPr/>
        </p:nvCxnSpPr>
        <p:spPr>
          <a:xfrm rot="10800000">
            <a:off x="7483375" y="4863388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401;p93"/>
          <p:cNvSpPr/>
          <p:nvPr/>
        </p:nvSpPr>
        <p:spPr>
          <a:xfrm>
            <a:off x="7463119" y="4562236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02;p93"/>
          <p:cNvCxnSpPr/>
          <p:nvPr/>
        </p:nvCxnSpPr>
        <p:spPr>
          <a:xfrm rot="10800000">
            <a:off x="7483358" y="4604548"/>
            <a:ext cx="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403;p93"/>
          <p:cNvCxnSpPr/>
          <p:nvPr/>
        </p:nvCxnSpPr>
        <p:spPr>
          <a:xfrm>
            <a:off x="7503608" y="4583381"/>
            <a:ext cx="600" cy="343111"/>
          </a:xfrm>
          <a:prstGeom prst="curvedConnector3">
            <a:avLst>
              <a:gd name="adj1" fmla="val 13288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404;p93"/>
          <p:cNvSpPr/>
          <p:nvPr/>
        </p:nvSpPr>
        <p:spPr>
          <a:xfrm>
            <a:off x="7046514" y="430034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2405;p93"/>
          <p:cNvSpPr/>
          <p:nvPr/>
        </p:nvSpPr>
        <p:spPr>
          <a:xfrm>
            <a:off x="7046514" y="443097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" name="Google Shape;2406;p93"/>
          <p:cNvCxnSpPr/>
          <p:nvPr/>
        </p:nvCxnSpPr>
        <p:spPr>
          <a:xfrm rot="10800000">
            <a:off x="7481551" y="439288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407;p93"/>
          <p:cNvCxnSpPr/>
          <p:nvPr/>
        </p:nvCxnSpPr>
        <p:spPr>
          <a:xfrm rot="10800000">
            <a:off x="7481565" y="4523546"/>
            <a:ext cx="17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2408;p93"/>
          <p:cNvSpPr/>
          <p:nvPr/>
        </p:nvSpPr>
        <p:spPr>
          <a:xfrm>
            <a:off x="7461714" y="421743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Google Shape;2409;p93"/>
          <p:cNvCxnSpPr/>
          <p:nvPr/>
        </p:nvCxnSpPr>
        <p:spPr>
          <a:xfrm rot="10800000" flipH="1">
            <a:off x="7481551" y="4259860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410;p93"/>
          <p:cNvCxnSpPr/>
          <p:nvPr/>
        </p:nvCxnSpPr>
        <p:spPr>
          <a:xfrm>
            <a:off x="7481959" y="42174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411;p93"/>
          <p:cNvCxnSpPr/>
          <p:nvPr/>
        </p:nvCxnSpPr>
        <p:spPr>
          <a:xfrm rot="10800000">
            <a:off x="7502110" y="4238471"/>
            <a:ext cx="1499" cy="344910"/>
          </a:xfrm>
          <a:prstGeom prst="curvedConnector3">
            <a:avLst>
              <a:gd name="adj1" fmla="val -531523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2412;p93"/>
          <p:cNvSpPr/>
          <p:nvPr/>
        </p:nvSpPr>
        <p:spPr>
          <a:xfrm>
            <a:off x="7046514" y="395548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2413;p93"/>
          <p:cNvSpPr/>
          <p:nvPr/>
        </p:nvSpPr>
        <p:spPr>
          <a:xfrm>
            <a:off x="7046514" y="408610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" name="Google Shape;2414;p93"/>
          <p:cNvCxnSpPr/>
          <p:nvPr/>
        </p:nvCxnSpPr>
        <p:spPr>
          <a:xfrm rot="10800000">
            <a:off x="7481551" y="404801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2415;p93"/>
          <p:cNvCxnSpPr/>
          <p:nvPr/>
        </p:nvCxnSpPr>
        <p:spPr>
          <a:xfrm rot="10800000">
            <a:off x="7481659" y="4178749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2416;p93"/>
          <p:cNvSpPr/>
          <p:nvPr/>
        </p:nvSpPr>
        <p:spPr>
          <a:xfrm>
            <a:off x="7461714" y="387735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Google Shape;2417;p93"/>
          <p:cNvCxnSpPr/>
          <p:nvPr/>
        </p:nvCxnSpPr>
        <p:spPr>
          <a:xfrm rot="10800000" flipH="1">
            <a:off x="7481551" y="3919497"/>
            <a:ext cx="3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2418;p93"/>
          <p:cNvCxnSpPr/>
          <p:nvPr/>
        </p:nvCxnSpPr>
        <p:spPr>
          <a:xfrm rot="10800000" flipH="1">
            <a:off x="7502204" y="3898471"/>
            <a:ext cx="600" cy="340112"/>
          </a:xfrm>
          <a:prstGeom prst="curvedConnector3">
            <a:avLst>
              <a:gd name="adj1" fmla="val 130260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2419;p93"/>
          <p:cNvSpPr/>
          <p:nvPr/>
        </p:nvSpPr>
        <p:spPr>
          <a:xfrm>
            <a:off x="7047418" y="361196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2420;p93"/>
          <p:cNvSpPr/>
          <p:nvPr/>
        </p:nvSpPr>
        <p:spPr>
          <a:xfrm>
            <a:off x="7047418" y="3742587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128, / 2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" name="Google Shape;2421;p93"/>
          <p:cNvCxnSpPr/>
          <p:nvPr/>
        </p:nvCxnSpPr>
        <p:spPr>
          <a:xfrm rot="10800000">
            <a:off x="7482455" y="3704498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422;p93"/>
          <p:cNvCxnSpPr/>
          <p:nvPr/>
        </p:nvCxnSpPr>
        <p:spPr>
          <a:xfrm rot="10800000" flipH="1">
            <a:off x="7481959" y="3835368"/>
            <a:ext cx="60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2423;p93"/>
          <p:cNvSpPr/>
          <p:nvPr/>
        </p:nvSpPr>
        <p:spPr>
          <a:xfrm>
            <a:off x="7462417" y="353396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2" name="Google Shape;2424;p93"/>
          <p:cNvCxnSpPr/>
          <p:nvPr/>
        </p:nvCxnSpPr>
        <p:spPr>
          <a:xfrm rot="10800000" flipH="1">
            <a:off x="7482455" y="3576275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425;p93"/>
          <p:cNvCxnSpPr/>
          <p:nvPr/>
        </p:nvCxnSpPr>
        <p:spPr>
          <a:xfrm flipH="1">
            <a:off x="7502306" y="3555106"/>
            <a:ext cx="600" cy="343411"/>
          </a:xfrm>
          <a:prstGeom prst="curvedConnector3">
            <a:avLst>
              <a:gd name="adj1" fmla="val -1329980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426;p93"/>
          <p:cNvSpPr/>
          <p:nvPr/>
        </p:nvSpPr>
        <p:spPr>
          <a:xfrm>
            <a:off x="7045612" y="327207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2427;p93"/>
          <p:cNvSpPr/>
          <p:nvPr/>
        </p:nvSpPr>
        <p:spPr>
          <a:xfrm>
            <a:off x="7045612" y="3402698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" name="Google Shape;2428;p93"/>
          <p:cNvCxnSpPr/>
          <p:nvPr/>
        </p:nvCxnSpPr>
        <p:spPr>
          <a:xfrm rot="10800000">
            <a:off x="7480649" y="336460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2429;p93"/>
          <p:cNvCxnSpPr/>
          <p:nvPr/>
        </p:nvCxnSpPr>
        <p:spPr>
          <a:xfrm rot="10800000">
            <a:off x="7480563" y="3495272"/>
            <a:ext cx="20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2430;p93"/>
          <p:cNvSpPr/>
          <p:nvPr/>
        </p:nvSpPr>
        <p:spPr>
          <a:xfrm>
            <a:off x="7461011" y="3189164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Google Shape;2431;p93"/>
          <p:cNvCxnSpPr/>
          <p:nvPr/>
        </p:nvCxnSpPr>
        <p:spPr>
          <a:xfrm rot="10800000" flipH="1">
            <a:off x="7480649" y="3231586"/>
            <a:ext cx="6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2432;p93"/>
          <p:cNvCxnSpPr/>
          <p:nvPr/>
        </p:nvCxnSpPr>
        <p:spPr>
          <a:xfrm>
            <a:off x="7481256" y="318916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2433;p93"/>
          <p:cNvCxnSpPr/>
          <p:nvPr/>
        </p:nvCxnSpPr>
        <p:spPr>
          <a:xfrm rot="10800000">
            <a:off x="7501408" y="3210196"/>
            <a:ext cx="1499" cy="344910"/>
          </a:xfrm>
          <a:prstGeom prst="curvedConnector3">
            <a:avLst>
              <a:gd name="adj1" fmla="val -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2434;p93"/>
          <p:cNvSpPr/>
          <p:nvPr/>
        </p:nvSpPr>
        <p:spPr>
          <a:xfrm>
            <a:off x="7045612" y="292721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2435;p93"/>
          <p:cNvSpPr/>
          <p:nvPr/>
        </p:nvSpPr>
        <p:spPr>
          <a:xfrm>
            <a:off x="7045612" y="305783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2436;p93"/>
          <p:cNvCxnSpPr/>
          <p:nvPr/>
        </p:nvCxnSpPr>
        <p:spPr>
          <a:xfrm rot="10800000">
            <a:off x="7480649" y="301974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2437;p93"/>
          <p:cNvCxnSpPr/>
          <p:nvPr/>
        </p:nvCxnSpPr>
        <p:spPr>
          <a:xfrm rot="10800000">
            <a:off x="7480656" y="3150474"/>
            <a:ext cx="6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2438;p93"/>
          <p:cNvSpPr/>
          <p:nvPr/>
        </p:nvSpPr>
        <p:spPr>
          <a:xfrm>
            <a:off x="7461011" y="284908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Google Shape;2439;p93"/>
          <p:cNvCxnSpPr/>
          <p:nvPr/>
        </p:nvCxnSpPr>
        <p:spPr>
          <a:xfrm rot="10800000" flipH="1">
            <a:off x="7480649" y="2891225"/>
            <a:ext cx="6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2440;p93"/>
          <p:cNvCxnSpPr/>
          <p:nvPr/>
        </p:nvCxnSpPr>
        <p:spPr>
          <a:xfrm rot="10800000" flipH="1">
            <a:off x="7501501" y="2870197"/>
            <a:ext cx="600" cy="340112"/>
          </a:xfrm>
          <a:prstGeom prst="curvedConnector3">
            <a:avLst>
              <a:gd name="adj1" fmla="val 1332322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2441;p93"/>
          <p:cNvCxnSpPr/>
          <p:nvPr/>
        </p:nvCxnSpPr>
        <p:spPr>
          <a:xfrm rot="10800000" flipH="1">
            <a:off x="7482759" y="2735599"/>
            <a:ext cx="300" cy="1172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442;p93"/>
          <p:cNvSpPr txBox="1"/>
          <p:nvPr/>
        </p:nvSpPr>
        <p:spPr>
          <a:xfrm>
            <a:off x="7365155" y="2528906"/>
            <a:ext cx="258833" cy="14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Google Shape;2443;p93"/>
          <p:cNvCxnSpPr/>
          <p:nvPr/>
        </p:nvCxnSpPr>
        <p:spPr>
          <a:xfrm rot="10800000" flipH="1">
            <a:off x="7483477" y="2553118"/>
            <a:ext cx="600" cy="1295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2445;p93"/>
          <p:cNvSpPr/>
          <p:nvPr/>
        </p:nvSpPr>
        <p:spPr>
          <a:xfrm>
            <a:off x="7049224" y="224569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2446;p93"/>
          <p:cNvSpPr/>
          <p:nvPr/>
        </p:nvSpPr>
        <p:spPr>
          <a:xfrm>
            <a:off x="7049224" y="237631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512, /2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4" name="Google Shape;2447;p93"/>
          <p:cNvCxnSpPr/>
          <p:nvPr/>
        </p:nvCxnSpPr>
        <p:spPr>
          <a:xfrm rot="10800000">
            <a:off x="7484261" y="233822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2444;p93"/>
          <p:cNvSpPr/>
          <p:nvPr/>
        </p:nvSpPr>
        <p:spPr>
          <a:xfrm>
            <a:off x="7463832" y="251082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Google Shape;2448;p93"/>
          <p:cNvCxnSpPr/>
          <p:nvPr/>
        </p:nvCxnSpPr>
        <p:spPr>
          <a:xfrm rot="10800000" flipH="1">
            <a:off x="7484077" y="2469139"/>
            <a:ext cx="300" cy="41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449;p93"/>
          <p:cNvSpPr/>
          <p:nvPr/>
        </p:nvSpPr>
        <p:spPr>
          <a:xfrm>
            <a:off x="7463821" y="216768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Google Shape;2450;p93"/>
          <p:cNvCxnSpPr/>
          <p:nvPr/>
        </p:nvCxnSpPr>
        <p:spPr>
          <a:xfrm rot="10800000">
            <a:off x="7483961" y="2210003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451;p93"/>
          <p:cNvCxnSpPr/>
          <p:nvPr/>
        </p:nvCxnSpPr>
        <p:spPr>
          <a:xfrm>
            <a:off x="7504311" y="2188833"/>
            <a:ext cx="600" cy="343111"/>
          </a:xfrm>
          <a:prstGeom prst="curvedConnector3">
            <a:avLst>
              <a:gd name="adj1" fmla="val 1298704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2452;p93"/>
          <p:cNvSpPr/>
          <p:nvPr/>
        </p:nvSpPr>
        <p:spPr>
          <a:xfrm>
            <a:off x="7047418" y="1905805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2453;p93"/>
          <p:cNvSpPr/>
          <p:nvPr/>
        </p:nvSpPr>
        <p:spPr>
          <a:xfrm>
            <a:off x="7047418" y="203642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2" name="Google Shape;2454;p93"/>
          <p:cNvCxnSpPr/>
          <p:nvPr/>
        </p:nvCxnSpPr>
        <p:spPr>
          <a:xfrm rot="10800000">
            <a:off x="7482455" y="199833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55;p93"/>
          <p:cNvCxnSpPr/>
          <p:nvPr/>
        </p:nvCxnSpPr>
        <p:spPr>
          <a:xfrm rot="10800000">
            <a:off x="7482568" y="2128998"/>
            <a:ext cx="14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2456;p93"/>
          <p:cNvSpPr/>
          <p:nvPr/>
        </p:nvSpPr>
        <p:spPr>
          <a:xfrm>
            <a:off x="7462417" y="1822890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Google Shape;2457;p93"/>
          <p:cNvCxnSpPr/>
          <p:nvPr/>
        </p:nvCxnSpPr>
        <p:spPr>
          <a:xfrm rot="10800000" flipH="1">
            <a:off x="7482455" y="1865315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58;p93"/>
          <p:cNvCxnSpPr/>
          <p:nvPr/>
        </p:nvCxnSpPr>
        <p:spPr>
          <a:xfrm>
            <a:off x="7482662" y="182288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59;p93"/>
          <p:cNvCxnSpPr/>
          <p:nvPr/>
        </p:nvCxnSpPr>
        <p:spPr>
          <a:xfrm rot="10800000">
            <a:off x="7502812" y="1843922"/>
            <a:ext cx="1499" cy="344910"/>
          </a:xfrm>
          <a:prstGeom prst="curvedConnector3">
            <a:avLst>
              <a:gd name="adj1" fmla="val -519638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2460;p93"/>
          <p:cNvSpPr/>
          <p:nvPr/>
        </p:nvSpPr>
        <p:spPr>
          <a:xfrm>
            <a:off x="7047418" y="156094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2461;p93"/>
          <p:cNvSpPr/>
          <p:nvPr/>
        </p:nvSpPr>
        <p:spPr>
          <a:xfrm>
            <a:off x="7047418" y="1691566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0" name="Google Shape;2462;p93"/>
          <p:cNvCxnSpPr/>
          <p:nvPr/>
        </p:nvCxnSpPr>
        <p:spPr>
          <a:xfrm rot="10800000">
            <a:off x="7482455" y="165347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463;p93"/>
          <p:cNvCxnSpPr/>
          <p:nvPr/>
        </p:nvCxnSpPr>
        <p:spPr>
          <a:xfrm rot="10800000">
            <a:off x="7482362" y="1784200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464;p93"/>
          <p:cNvCxnSpPr/>
          <p:nvPr/>
        </p:nvCxnSpPr>
        <p:spPr>
          <a:xfrm rot="10800000" flipH="1">
            <a:off x="7502908" y="1492225"/>
            <a:ext cx="1499" cy="351809"/>
          </a:xfrm>
          <a:prstGeom prst="curvedConnector3">
            <a:avLst>
              <a:gd name="adj1" fmla="val 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2465;p93"/>
          <p:cNvSpPr/>
          <p:nvPr/>
        </p:nvSpPr>
        <p:spPr>
          <a:xfrm>
            <a:off x="7463842" y="147110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Google Shape;2466;p93"/>
          <p:cNvCxnSpPr/>
          <p:nvPr/>
        </p:nvCxnSpPr>
        <p:spPr>
          <a:xfrm rot="10800000" flipH="1">
            <a:off x="7482456" y="1513258"/>
            <a:ext cx="1499" cy="47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467;p93"/>
          <p:cNvCxnSpPr/>
          <p:nvPr/>
        </p:nvCxnSpPr>
        <p:spPr>
          <a:xfrm rot="10800000" flipH="1">
            <a:off x="7484087" y="1423715"/>
            <a:ext cx="300" cy="473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2468;p93"/>
          <p:cNvSpPr/>
          <p:nvPr/>
        </p:nvSpPr>
        <p:spPr>
          <a:xfrm>
            <a:off x="7049251" y="1331069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6689" y="2628583"/>
            <a:ext cx="5722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类似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没用大的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fully-connected-layers: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使用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average pooling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（全局平均池化）和一个线性层作为输出层替代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Google Shape;1443;p58"/>
          <p:cNvSpPr/>
          <p:nvPr/>
        </p:nvSpPr>
        <p:spPr>
          <a:xfrm>
            <a:off x="6962172" y="997594"/>
            <a:ext cx="1102489" cy="50205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715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224363"/>
            <a:ext cx="39581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rates are 224x224 single-crop testing, reported by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torchvision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2390;p93"/>
          <p:cNvSpPr/>
          <p:nvPr/>
        </p:nvSpPr>
        <p:spPr>
          <a:xfrm>
            <a:off x="7048335" y="5259798"/>
            <a:ext cx="870074" cy="9267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Google Shape;2391;p93"/>
          <p:cNvSpPr/>
          <p:nvPr/>
        </p:nvSpPr>
        <p:spPr>
          <a:xfrm>
            <a:off x="7051477" y="1060867"/>
            <a:ext cx="870074" cy="92676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Google Shape;2392;p93"/>
          <p:cNvSpPr/>
          <p:nvPr/>
        </p:nvSpPr>
        <p:spPr>
          <a:xfrm>
            <a:off x="7048321" y="464023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2393;p93"/>
          <p:cNvSpPr/>
          <p:nvPr/>
        </p:nvSpPr>
        <p:spPr>
          <a:xfrm>
            <a:off x="7046527" y="5124546"/>
            <a:ext cx="870074" cy="92676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7x7 conv, 64, / 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2394;p93"/>
          <p:cNvSpPr/>
          <p:nvPr/>
        </p:nvSpPr>
        <p:spPr>
          <a:xfrm>
            <a:off x="7047025" y="1196129"/>
            <a:ext cx="870074" cy="92676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" name="Google Shape;2395;p93"/>
          <p:cNvSpPr/>
          <p:nvPr/>
        </p:nvSpPr>
        <p:spPr>
          <a:xfrm>
            <a:off x="7048321" y="4989677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Google Shape;2396;p93"/>
          <p:cNvSpPr/>
          <p:nvPr/>
        </p:nvSpPr>
        <p:spPr>
          <a:xfrm>
            <a:off x="7048321" y="477086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5" name="Google Shape;2397;p93"/>
          <p:cNvCxnSpPr/>
          <p:nvPr/>
        </p:nvCxnSpPr>
        <p:spPr>
          <a:xfrm rot="10800000">
            <a:off x="7483358" y="473277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2398;p93"/>
          <p:cNvSpPr/>
          <p:nvPr/>
        </p:nvSpPr>
        <p:spPr>
          <a:xfrm>
            <a:off x="7463130" y="4905377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2399;p93"/>
          <p:cNvCxnSpPr/>
          <p:nvPr/>
        </p:nvCxnSpPr>
        <p:spPr>
          <a:xfrm rot="10800000">
            <a:off x="7483358" y="4947689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400;p93"/>
          <p:cNvCxnSpPr/>
          <p:nvPr/>
        </p:nvCxnSpPr>
        <p:spPr>
          <a:xfrm rot="10800000">
            <a:off x="7483375" y="4863388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401;p93"/>
          <p:cNvSpPr/>
          <p:nvPr/>
        </p:nvSpPr>
        <p:spPr>
          <a:xfrm>
            <a:off x="7463119" y="4562236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02;p93"/>
          <p:cNvCxnSpPr/>
          <p:nvPr/>
        </p:nvCxnSpPr>
        <p:spPr>
          <a:xfrm rot="10800000">
            <a:off x="7483358" y="4604548"/>
            <a:ext cx="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403;p93"/>
          <p:cNvCxnSpPr/>
          <p:nvPr/>
        </p:nvCxnSpPr>
        <p:spPr>
          <a:xfrm>
            <a:off x="7503608" y="4583381"/>
            <a:ext cx="600" cy="343111"/>
          </a:xfrm>
          <a:prstGeom prst="curvedConnector3">
            <a:avLst>
              <a:gd name="adj1" fmla="val 13288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404;p93"/>
          <p:cNvSpPr/>
          <p:nvPr/>
        </p:nvSpPr>
        <p:spPr>
          <a:xfrm>
            <a:off x="7046514" y="430034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2405;p93"/>
          <p:cNvSpPr/>
          <p:nvPr/>
        </p:nvSpPr>
        <p:spPr>
          <a:xfrm>
            <a:off x="7046514" y="443097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" name="Google Shape;2406;p93"/>
          <p:cNvCxnSpPr/>
          <p:nvPr/>
        </p:nvCxnSpPr>
        <p:spPr>
          <a:xfrm rot="10800000">
            <a:off x="7481551" y="439288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407;p93"/>
          <p:cNvCxnSpPr/>
          <p:nvPr/>
        </p:nvCxnSpPr>
        <p:spPr>
          <a:xfrm rot="10800000">
            <a:off x="7481565" y="4523546"/>
            <a:ext cx="17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2408;p93"/>
          <p:cNvSpPr/>
          <p:nvPr/>
        </p:nvSpPr>
        <p:spPr>
          <a:xfrm>
            <a:off x="7461714" y="421743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Google Shape;2409;p93"/>
          <p:cNvCxnSpPr/>
          <p:nvPr/>
        </p:nvCxnSpPr>
        <p:spPr>
          <a:xfrm rot="10800000" flipH="1">
            <a:off x="7481551" y="4259860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410;p93"/>
          <p:cNvCxnSpPr/>
          <p:nvPr/>
        </p:nvCxnSpPr>
        <p:spPr>
          <a:xfrm>
            <a:off x="7481959" y="42174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411;p93"/>
          <p:cNvCxnSpPr/>
          <p:nvPr/>
        </p:nvCxnSpPr>
        <p:spPr>
          <a:xfrm rot="10800000">
            <a:off x="7502110" y="4238471"/>
            <a:ext cx="1499" cy="344910"/>
          </a:xfrm>
          <a:prstGeom prst="curvedConnector3">
            <a:avLst>
              <a:gd name="adj1" fmla="val -531523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2412;p93"/>
          <p:cNvSpPr/>
          <p:nvPr/>
        </p:nvSpPr>
        <p:spPr>
          <a:xfrm>
            <a:off x="7046514" y="395548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2413;p93"/>
          <p:cNvSpPr/>
          <p:nvPr/>
        </p:nvSpPr>
        <p:spPr>
          <a:xfrm>
            <a:off x="7046514" y="408610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" name="Google Shape;2414;p93"/>
          <p:cNvCxnSpPr/>
          <p:nvPr/>
        </p:nvCxnSpPr>
        <p:spPr>
          <a:xfrm rot="10800000">
            <a:off x="7481551" y="404801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2415;p93"/>
          <p:cNvCxnSpPr/>
          <p:nvPr/>
        </p:nvCxnSpPr>
        <p:spPr>
          <a:xfrm rot="10800000">
            <a:off x="7481659" y="4178749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2416;p93"/>
          <p:cNvSpPr/>
          <p:nvPr/>
        </p:nvSpPr>
        <p:spPr>
          <a:xfrm>
            <a:off x="7461714" y="387735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Google Shape;2417;p93"/>
          <p:cNvCxnSpPr/>
          <p:nvPr/>
        </p:nvCxnSpPr>
        <p:spPr>
          <a:xfrm rot="10800000" flipH="1">
            <a:off x="7481551" y="3919497"/>
            <a:ext cx="3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2418;p93"/>
          <p:cNvCxnSpPr/>
          <p:nvPr/>
        </p:nvCxnSpPr>
        <p:spPr>
          <a:xfrm rot="10800000" flipH="1">
            <a:off x="7502204" y="3898471"/>
            <a:ext cx="600" cy="340112"/>
          </a:xfrm>
          <a:prstGeom prst="curvedConnector3">
            <a:avLst>
              <a:gd name="adj1" fmla="val 130260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2419;p93"/>
          <p:cNvSpPr/>
          <p:nvPr/>
        </p:nvSpPr>
        <p:spPr>
          <a:xfrm>
            <a:off x="7047418" y="361196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2420;p93"/>
          <p:cNvSpPr/>
          <p:nvPr/>
        </p:nvSpPr>
        <p:spPr>
          <a:xfrm>
            <a:off x="7047418" y="3742587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128, / 2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" name="Google Shape;2421;p93"/>
          <p:cNvCxnSpPr/>
          <p:nvPr/>
        </p:nvCxnSpPr>
        <p:spPr>
          <a:xfrm rot="10800000">
            <a:off x="7482455" y="3704498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422;p93"/>
          <p:cNvCxnSpPr/>
          <p:nvPr/>
        </p:nvCxnSpPr>
        <p:spPr>
          <a:xfrm rot="10800000" flipH="1">
            <a:off x="7481959" y="3835368"/>
            <a:ext cx="60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2423;p93"/>
          <p:cNvSpPr/>
          <p:nvPr/>
        </p:nvSpPr>
        <p:spPr>
          <a:xfrm>
            <a:off x="7462417" y="353396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2" name="Google Shape;2424;p93"/>
          <p:cNvCxnSpPr/>
          <p:nvPr/>
        </p:nvCxnSpPr>
        <p:spPr>
          <a:xfrm rot="10800000" flipH="1">
            <a:off x="7482455" y="3576275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425;p93"/>
          <p:cNvCxnSpPr/>
          <p:nvPr/>
        </p:nvCxnSpPr>
        <p:spPr>
          <a:xfrm flipH="1">
            <a:off x="7502306" y="3555106"/>
            <a:ext cx="600" cy="343411"/>
          </a:xfrm>
          <a:prstGeom prst="curvedConnector3">
            <a:avLst>
              <a:gd name="adj1" fmla="val -1329980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426;p93"/>
          <p:cNvSpPr/>
          <p:nvPr/>
        </p:nvSpPr>
        <p:spPr>
          <a:xfrm>
            <a:off x="7045612" y="327207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2427;p93"/>
          <p:cNvSpPr/>
          <p:nvPr/>
        </p:nvSpPr>
        <p:spPr>
          <a:xfrm>
            <a:off x="7045612" y="3402698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" name="Google Shape;2428;p93"/>
          <p:cNvCxnSpPr/>
          <p:nvPr/>
        </p:nvCxnSpPr>
        <p:spPr>
          <a:xfrm rot="10800000">
            <a:off x="7480649" y="336460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2429;p93"/>
          <p:cNvCxnSpPr/>
          <p:nvPr/>
        </p:nvCxnSpPr>
        <p:spPr>
          <a:xfrm rot="10800000">
            <a:off x="7480563" y="3495272"/>
            <a:ext cx="20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2430;p93"/>
          <p:cNvSpPr/>
          <p:nvPr/>
        </p:nvSpPr>
        <p:spPr>
          <a:xfrm>
            <a:off x="7461011" y="3189164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Google Shape;2431;p93"/>
          <p:cNvCxnSpPr/>
          <p:nvPr/>
        </p:nvCxnSpPr>
        <p:spPr>
          <a:xfrm rot="10800000" flipH="1">
            <a:off x="7480649" y="3231586"/>
            <a:ext cx="6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2432;p93"/>
          <p:cNvCxnSpPr/>
          <p:nvPr/>
        </p:nvCxnSpPr>
        <p:spPr>
          <a:xfrm>
            <a:off x="7481256" y="318916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2433;p93"/>
          <p:cNvCxnSpPr/>
          <p:nvPr/>
        </p:nvCxnSpPr>
        <p:spPr>
          <a:xfrm rot="10800000">
            <a:off x="7501408" y="3210196"/>
            <a:ext cx="1499" cy="344910"/>
          </a:xfrm>
          <a:prstGeom prst="curvedConnector3">
            <a:avLst>
              <a:gd name="adj1" fmla="val -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2434;p93"/>
          <p:cNvSpPr/>
          <p:nvPr/>
        </p:nvSpPr>
        <p:spPr>
          <a:xfrm>
            <a:off x="7045612" y="292721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2435;p93"/>
          <p:cNvSpPr/>
          <p:nvPr/>
        </p:nvSpPr>
        <p:spPr>
          <a:xfrm>
            <a:off x="7045612" y="305783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2436;p93"/>
          <p:cNvCxnSpPr/>
          <p:nvPr/>
        </p:nvCxnSpPr>
        <p:spPr>
          <a:xfrm rot="10800000">
            <a:off x="7480649" y="301974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2437;p93"/>
          <p:cNvCxnSpPr/>
          <p:nvPr/>
        </p:nvCxnSpPr>
        <p:spPr>
          <a:xfrm rot="10800000">
            <a:off x="7480656" y="3150474"/>
            <a:ext cx="6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2438;p93"/>
          <p:cNvSpPr/>
          <p:nvPr/>
        </p:nvSpPr>
        <p:spPr>
          <a:xfrm>
            <a:off x="7461011" y="284908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Google Shape;2439;p93"/>
          <p:cNvCxnSpPr/>
          <p:nvPr/>
        </p:nvCxnSpPr>
        <p:spPr>
          <a:xfrm rot="10800000" flipH="1">
            <a:off x="7480649" y="2891225"/>
            <a:ext cx="6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2440;p93"/>
          <p:cNvCxnSpPr/>
          <p:nvPr/>
        </p:nvCxnSpPr>
        <p:spPr>
          <a:xfrm rot="10800000" flipH="1">
            <a:off x="7501501" y="2870197"/>
            <a:ext cx="600" cy="340112"/>
          </a:xfrm>
          <a:prstGeom prst="curvedConnector3">
            <a:avLst>
              <a:gd name="adj1" fmla="val 1332322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2441;p93"/>
          <p:cNvCxnSpPr/>
          <p:nvPr/>
        </p:nvCxnSpPr>
        <p:spPr>
          <a:xfrm rot="10800000" flipH="1">
            <a:off x="7482759" y="2735599"/>
            <a:ext cx="300" cy="1172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442;p93"/>
          <p:cNvSpPr txBox="1"/>
          <p:nvPr/>
        </p:nvSpPr>
        <p:spPr>
          <a:xfrm>
            <a:off x="7365155" y="2528906"/>
            <a:ext cx="258833" cy="14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Google Shape;2443;p93"/>
          <p:cNvCxnSpPr/>
          <p:nvPr/>
        </p:nvCxnSpPr>
        <p:spPr>
          <a:xfrm rot="10800000" flipH="1">
            <a:off x="7483477" y="2553118"/>
            <a:ext cx="600" cy="1295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2445;p93"/>
          <p:cNvSpPr/>
          <p:nvPr/>
        </p:nvSpPr>
        <p:spPr>
          <a:xfrm>
            <a:off x="7049224" y="224569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2446;p93"/>
          <p:cNvSpPr/>
          <p:nvPr/>
        </p:nvSpPr>
        <p:spPr>
          <a:xfrm>
            <a:off x="7049224" y="237631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512, /2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4" name="Google Shape;2447;p93"/>
          <p:cNvCxnSpPr/>
          <p:nvPr/>
        </p:nvCxnSpPr>
        <p:spPr>
          <a:xfrm rot="10800000">
            <a:off x="7484261" y="233822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2444;p93"/>
          <p:cNvSpPr/>
          <p:nvPr/>
        </p:nvSpPr>
        <p:spPr>
          <a:xfrm>
            <a:off x="7463832" y="251082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Google Shape;2448;p93"/>
          <p:cNvCxnSpPr/>
          <p:nvPr/>
        </p:nvCxnSpPr>
        <p:spPr>
          <a:xfrm rot="10800000" flipH="1">
            <a:off x="7484077" y="2469139"/>
            <a:ext cx="300" cy="41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449;p93"/>
          <p:cNvSpPr/>
          <p:nvPr/>
        </p:nvSpPr>
        <p:spPr>
          <a:xfrm>
            <a:off x="7463821" y="216768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Google Shape;2450;p93"/>
          <p:cNvCxnSpPr/>
          <p:nvPr/>
        </p:nvCxnSpPr>
        <p:spPr>
          <a:xfrm rot="10800000">
            <a:off x="7483961" y="2210003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451;p93"/>
          <p:cNvCxnSpPr/>
          <p:nvPr/>
        </p:nvCxnSpPr>
        <p:spPr>
          <a:xfrm>
            <a:off x="7504311" y="2188833"/>
            <a:ext cx="600" cy="343111"/>
          </a:xfrm>
          <a:prstGeom prst="curvedConnector3">
            <a:avLst>
              <a:gd name="adj1" fmla="val 1298704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2452;p93"/>
          <p:cNvSpPr/>
          <p:nvPr/>
        </p:nvSpPr>
        <p:spPr>
          <a:xfrm>
            <a:off x="7047418" y="1905805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2453;p93"/>
          <p:cNvSpPr/>
          <p:nvPr/>
        </p:nvSpPr>
        <p:spPr>
          <a:xfrm>
            <a:off x="7047418" y="203642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2" name="Google Shape;2454;p93"/>
          <p:cNvCxnSpPr/>
          <p:nvPr/>
        </p:nvCxnSpPr>
        <p:spPr>
          <a:xfrm rot="10800000">
            <a:off x="7482455" y="199833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55;p93"/>
          <p:cNvCxnSpPr/>
          <p:nvPr/>
        </p:nvCxnSpPr>
        <p:spPr>
          <a:xfrm rot="10800000">
            <a:off x="7482568" y="2128998"/>
            <a:ext cx="14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2456;p93"/>
          <p:cNvSpPr/>
          <p:nvPr/>
        </p:nvSpPr>
        <p:spPr>
          <a:xfrm>
            <a:off x="7462417" y="1822890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Google Shape;2457;p93"/>
          <p:cNvCxnSpPr/>
          <p:nvPr/>
        </p:nvCxnSpPr>
        <p:spPr>
          <a:xfrm rot="10800000" flipH="1">
            <a:off x="7482455" y="1865315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58;p93"/>
          <p:cNvCxnSpPr/>
          <p:nvPr/>
        </p:nvCxnSpPr>
        <p:spPr>
          <a:xfrm>
            <a:off x="7482662" y="182288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59;p93"/>
          <p:cNvCxnSpPr/>
          <p:nvPr/>
        </p:nvCxnSpPr>
        <p:spPr>
          <a:xfrm rot="10800000">
            <a:off x="7502812" y="1843922"/>
            <a:ext cx="1499" cy="344910"/>
          </a:xfrm>
          <a:prstGeom prst="curvedConnector3">
            <a:avLst>
              <a:gd name="adj1" fmla="val -519638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2460;p93"/>
          <p:cNvSpPr/>
          <p:nvPr/>
        </p:nvSpPr>
        <p:spPr>
          <a:xfrm>
            <a:off x="7047418" y="156094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2461;p93"/>
          <p:cNvSpPr/>
          <p:nvPr/>
        </p:nvSpPr>
        <p:spPr>
          <a:xfrm>
            <a:off x="7047418" y="1691566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0" name="Google Shape;2462;p93"/>
          <p:cNvCxnSpPr/>
          <p:nvPr/>
        </p:nvCxnSpPr>
        <p:spPr>
          <a:xfrm rot="10800000">
            <a:off x="7482455" y="165347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463;p93"/>
          <p:cNvCxnSpPr/>
          <p:nvPr/>
        </p:nvCxnSpPr>
        <p:spPr>
          <a:xfrm rot="10800000">
            <a:off x="7482362" y="1784200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464;p93"/>
          <p:cNvCxnSpPr/>
          <p:nvPr/>
        </p:nvCxnSpPr>
        <p:spPr>
          <a:xfrm rot="10800000" flipH="1">
            <a:off x="7502908" y="1492225"/>
            <a:ext cx="1499" cy="351809"/>
          </a:xfrm>
          <a:prstGeom prst="curvedConnector3">
            <a:avLst>
              <a:gd name="adj1" fmla="val 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2465;p93"/>
          <p:cNvSpPr/>
          <p:nvPr/>
        </p:nvSpPr>
        <p:spPr>
          <a:xfrm>
            <a:off x="7463842" y="147110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Google Shape;2466;p93"/>
          <p:cNvCxnSpPr/>
          <p:nvPr/>
        </p:nvCxnSpPr>
        <p:spPr>
          <a:xfrm rot="10800000" flipH="1">
            <a:off x="7482456" y="1513258"/>
            <a:ext cx="1499" cy="47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467;p93"/>
          <p:cNvCxnSpPr/>
          <p:nvPr/>
        </p:nvCxnSpPr>
        <p:spPr>
          <a:xfrm rot="10800000" flipH="1">
            <a:off x="7484087" y="1423715"/>
            <a:ext cx="300" cy="473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2468;p93"/>
          <p:cNvSpPr/>
          <p:nvPr/>
        </p:nvSpPr>
        <p:spPr>
          <a:xfrm>
            <a:off x="7049251" y="1331069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367" y="1687156"/>
            <a:ext cx="36592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ResNet-18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Stem: 1 conv layer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1 (C=64):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2 (C=128):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3 (C=256):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4 (C=512):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ImageNet top-5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错误率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10.92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GFLOP: 1.8</a:t>
            </a:r>
          </a:p>
        </p:txBody>
      </p:sp>
    </p:spTree>
    <p:extLst>
      <p:ext uri="{BB962C8B-B14F-4D97-AF65-F5344CB8AC3E}">
        <p14:creationId xmlns:p14="http://schemas.microsoft.com/office/powerpoint/2010/main" val="2923559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224363"/>
            <a:ext cx="39581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rates are 224x224 single-crop testing, reported by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torchvision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2390;p93"/>
          <p:cNvSpPr/>
          <p:nvPr/>
        </p:nvSpPr>
        <p:spPr>
          <a:xfrm>
            <a:off x="7048335" y="5259798"/>
            <a:ext cx="870074" cy="9267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Google Shape;2391;p93"/>
          <p:cNvSpPr/>
          <p:nvPr/>
        </p:nvSpPr>
        <p:spPr>
          <a:xfrm>
            <a:off x="7051477" y="1060867"/>
            <a:ext cx="870074" cy="92676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Google Shape;2392;p93"/>
          <p:cNvSpPr/>
          <p:nvPr/>
        </p:nvSpPr>
        <p:spPr>
          <a:xfrm>
            <a:off x="7048321" y="464023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2393;p93"/>
          <p:cNvSpPr/>
          <p:nvPr/>
        </p:nvSpPr>
        <p:spPr>
          <a:xfrm>
            <a:off x="7046527" y="5124546"/>
            <a:ext cx="870074" cy="92676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7x7 conv, 64, / 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2394;p93"/>
          <p:cNvSpPr/>
          <p:nvPr/>
        </p:nvSpPr>
        <p:spPr>
          <a:xfrm>
            <a:off x="7047025" y="1196129"/>
            <a:ext cx="870074" cy="92676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" name="Google Shape;2395;p93"/>
          <p:cNvSpPr/>
          <p:nvPr/>
        </p:nvSpPr>
        <p:spPr>
          <a:xfrm>
            <a:off x="7048321" y="4989677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Google Shape;2396;p93"/>
          <p:cNvSpPr/>
          <p:nvPr/>
        </p:nvSpPr>
        <p:spPr>
          <a:xfrm>
            <a:off x="7048321" y="477086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5" name="Google Shape;2397;p93"/>
          <p:cNvCxnSpPr/>
          <p:nvPr/>
        </p:nvCxnSpPr>
        <p:spPr>
          <a:xfrm rot="10800000">
            <a:off x="7483358" y="473277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2398;p93"/>
          <p:cNvSpPr/>
          <p:nvPr/>
        </p:nvSpPr>
        <p:spPr>
          <a:xfrm>
            <a:off x="7463130" y="4905377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2399;p93"/>
          <p:cNvCxnSpPr/>
          <p:nvPr/>
        </p:nvCxnSpPr>
        <p:spPr>
          <a:xfrm rot="10800000">
            <a:off x="7483358" y="4947689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400;p93"/>
          <p:cNvCxnSpPr/>
          <p:nvPr/>
        </p:nvCxnSpPr>
        <p:spPr>
          <a:xfrm rot="10800000">
            <a:off x="7483375" y="4863388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401;p93"/>
          <p:cNvSpPr/>
          <p:nvPr/>
        </p:nvSpPr>
        <p:spPr>
          <a:xfrm>
            <a:off x="7463119" y="4562236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02;p93"/>
          <p:cNvCxnSpPr/>
          <p:nvPr/>
        </p:nvCxnSpPr>
        <p:spPr>
          <a:xfrm rot="10800000">
            <a:off x="7483358" y="4604548"/>
            <a:ext cx="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403;p93"/>
          <p:cNvCxnSpPr/>
          <p:nvPr/>
        </p:nvCxnSpPr>
        <p:spPr>
          <a:xfrm>
            <a:off x="7503608" y="4583381"/>
            <a:ext cx="600" cy="343111"/>
          </a:xfrm>
          <a:prstGeom prst="curvedConnector3">
            <a:avLst>
              <a:gd name="adj1" fmla="val 13288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404;p93"/>
          <p:cNvSpPr/>
          <p:nvPr/>
        </p:nvSpPr>
        <p:spPr>
          <a:xfrm>
            <a:off x="7046514" y="430034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2405;p93"/>
          <p:cNvSpPr/>
          <p:nvPr/>
        </p:nvSpPr>
        <p:spPr>
          <a:xfrm>
            <a:off x="7046514" y="443097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" name="Google Shape;2406;p93"/>
          <p:cNvCxnSpPr/>
          <p:nvPr/>
        </p:nvCxnSpPr>
        <p:spPr>
          <a:xfrm rot="10800000">
            <a:off x="7481551" y="439288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407;p93"/>
          <p:cNvCxnSpPr/>
          <p:nvPr/>
        </p:nvCxnSpPr>
        <p:spPr>
          <a:xfrm rot="10800000">
            <a:off x="7481565" y="4523546"/>
            <a:ext cx="17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2408;p93"/>
          <p:cNvSpPr/>
          <p:nvPr/>
        </p:nvSpPr>
        <p:spPr>
          <a:xfrm>
            <a:off x="7461714" y="421743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Google Shape;2409;p93"/>
          <p:cNvCxnSpPr/>
          <p:nvPr/>
        </p:nvCxnSpPr>
        <p:spPr>
          <a:xfrm rot="10800000" flipH="1">
            <a:off x="7481551" y="4259860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410;p93"/>
          <p:cNvCxnSpPr/>
          <p:nvPr/>
        </p:nvCxnSpPr>
        <p:spPr>
          <a:xfrm>
            <a:off x="7481959" y="42174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411;p93"/>
          <p:cNvCxnSpPr/>
          <p:nvPr/>
        </p:nvCxnSpPr>
        <p:spPr>
          <a:xfrm rot="10800000">
            <a:off x="7502110" y="4238471"/>
            <a:ext cx="1499" cy="344910"/>
          </a:xfrm>
          <a:prstGeom prst="curvedConnector3">
            <a:avLst>
              <a:gd name="adj1" fmla="val -531523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2412;p93"/>
          <p:cNvSpPr/>
          <p:nvPr/>
        </p:nvSpPr>
        <p:spPr>
          <a:xfrm>
            <a:off x="7046514" y="395548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2413;p93"/>
          <p:cNvSpPr/>
          <p:nvPr/>
        </p:nvSpPr>
        <p:spPr>
          <a:xfrm>
            <a:off x="7046514" y="408610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" name="Google Shape;2414;p93"/>
          <p:cNvCxnSpPr/>
          <p:nvPr/>
        </p:nvCxnSpPr>
        <p:spPr>
          <a:xfrm rot="10800000">
            <a:off x="7481551" y="404801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2415;p93"/>
          <p:cNvCxnSpPr/>
          <p:nvPr/>
        </p:nvCxnSpPr>
        <p:spPr>
          <a:xfrm rot="10800000">
            <a:off x="7481659" y="4178749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2416;p93"/>
          <p:cNvSpPr/>
          <p:nvPr/>
        </p:nvSpPr>
        <p:spPr>
          <a:xfrm>
            <a:off x="7461714" y="387735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Google Shape;2417;p93"/>
          <p:cNvCxnSpPr/>
          <p:nvPr/>
        </p:nvCxnSpPr>
        <p:spPr>
          <a:xfrm rot="10800000" flipH="1">
            <a:off x="7481551" y="3919497"/>
            <a:ext cx="3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2418;p93"/>
          <p:cNvCxnSpPr/>
          <p:nvPr/>
        </p:nvCxnSpPr>
        <p:spPr>
          <a:xfrm rot="10800000" flipH="1">
            <a:off x="7502204" y="3898471"/>
            <a:ext cx="600" cy="340112"/>
          </a:xfrm>
          <a:prstGeom prst="curvedConnector3">
            <a:avLst>
              <a:gd name="adj1" fmla="val 130260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2419;p93"/>
          <p:cNvSpPr/>
          <p:nvPr/>
        </p:nvSpPr>
        <p:spPr>
          <a:xfrm>
            <a:off x="7047418" y="361196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2420;p93"/>
          <p:cNvSpPr/>
          <p:nvPr/>
        </p:nvSpPr>
        <p:spPr>
          <a:xfrm>
            <a:off x="7047418" y="3742587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128, / 2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" name="Google Shape;2421;p93"/>
          <p:cNvCxnSpPr/>
          <p:nvPr/>
        </p:nvCxnSpPr>
        <p:spPr>
          <a:xfrm rot="10800000">
            <a:off x="7482455" y="3704498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422;p93"/>
          <p:cNvCxnSpPr/>
          <p:nvPr/>
        </p:nvCxnSpPr>
        <p:spPr>
          <a:xfrm rot="10800000" flipH="1">
            <a:off x="7481959" y="3835368"/>
            <a:ext cx="60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2423;p93"/>
          <p:cNvSpPr/>
          <p:nvPr/>
        </p:nvSpPr>
        <p:spPr>
          <a:xfrm>
            <a:off x="7462417" y="353396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2" name="Google Shape;2424;p93"/>
          <p:cNvCxnSpPr/>
          <p:nvPr/>
        </p:nvCxnSpPr>
        <p:spPr>
          <a:xfrm rot="10800000" flipH="1">
            <a:off x="7482455" y="3576275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425;p93"/>
          <p:cNvCxnSpPr/>
          <p:nvPr/>
        </p:nvCxnSpPr>
        <p:spPr>
          <a:xfrm flipH="1">
            <a:off x="7502306" y="3555106"/>
            <a:ext cx="600" cy="343411"/>
          </a:xfrm>
          <a:prstGeom prst="curvedConnector3">
            <a:avLst>
              <a:gd name="adj1" fmla="val -1329980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426;p93"/>
          <p:cNvSpPr/>
          <p:nvPr/>
        </p:nvSpPr>
        <p:spPr>
          <a:xfrm>
            <a:off x="7045612" y="327207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2427;p93"/>
          <p:cNvSpPr/>
          <p:nvPr/>
        </p:nvSpPr>
        <p:spPr>
          <a:xfrm>
            <a:off x="7045612" y="3402698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" name="Google Shape;2428;p93"/>
          <p:cNvCxnSpPr/>
          <p:nvPr/>
        </p:nvCxnSpPr>
        <p:spPr>
          <a:xfrm rot="10800000">
            <a:off x="7480649" y="336460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2429;p93"/>
          <p:cNvCxnSpPr/>
          <p:nvPr/>
        </p:nvCxnSpPr>
        <p:spPr>
          <a:xfrm rot="10800000">
            <a:off x="7480563" y="3495272"/>
            <a:ext cx="20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2430;p93"/>
          <p:cNvSpPr/>
          <p:nvPr/>
        </p:nvSpPr>
        <p:spPr>
          <a:xfrm>
            <a:off x="7461011" y="3189164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Google Shape;2431;p93"/>
          <p:cNvCxnSpPr/>
          <p:nvPr/>
        </p:nvCxnSpPr>
        <p:spPr>
          <a:xfrm rot="10800000" flipH="1">
            <a:off x="7480649" y="3231586"/>
            <a:ext cx="6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2432;p93"/>
          <p:cNvCxnSpPr/>
          <p:nvPr/>
        </p:nvCxnSpPr>
        <p:spPr>
          <a:xfrm>
            <a:off x="7481256" y="318916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2433;p93"/>
          <p:cNvCxnSpPr/>
          <p:nvPr/>
        </p:nvCxnSpPr>
        <p:spPr>
          <a:xfrm rot="10800000">
            <a:off x="7501408" y="3210196"/>
            <a:ext cx="1499" cy="344910"/>
          </a:xfrm>
          <a:prstGeom prst="curvedConnector3">
            <a:avLst>
              <a:gd name="adj1" fmla="val -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2434;p93"/>
          <p:cNvSpPr/>
          <p:nvPr/>
        </p:nvSpPr>
        <p:spPr>
          <a:xfrm>
            <a:off x="7045612" y="292721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2435;p93"/>
          <p:cNvSpPr/>
          <p:nvPr/>
        </p:nvSpPr>
        <p:spPr>
          <a:xfrm>
            <a:off x="7045612" y="305783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2436;p93"/>
          <p:cNvCxnSpPr/>
          <p:nvPr/>
        </p:nvCxnSpPr>
        <p:spPr>
          <a:xfrm rot="10800000">
            <a:off x="7480649" y="301974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2437;p93"/>
          <p:cNvCxnSpPr/>
          <p:nvPr/>
        </p:nvCxnSpPr>
        <p:spPr>
          <a:xfrm rot="10800000">
            <a:off x="7480656" y="3150474"/>
            <a:ext cx="6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2438;p93"/>
          <p:cNvSpPr/>
          <p:nvPr/>
        </p:nvSpPr>
        <p:spPr>
          <a:xfrm>
            <a:off x="7461011" y="284908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Google Shape;2439;p93"/>
          <p:cNvCxnSpPr/>
          <p:nvPr/>
        </p:nvCxnSpPr>
        <p:spPr>
          <a:xfrm rot="10800000" flipH="1">
            <a:off x="7480649" y="2891225"/>
            <a:ext cx="6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2440;p93"/>
          <p:cNvCxnSpPr/>
          <p:nvPr/>
        </p:nvCxnSpPr>
        <p:spPr>
          <a:xfrm rot="10800000" flipH="1">
            <a:off x="7501501" y="2870197"/>
            <a:ext cx="600" cy="340112"/>
          </a:xfrm>
          <a:prstGeom prst="curvedConnector3">
            <a:avLst>
              <a:gd name="adj1" fmla="val 1332322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2441;p93"/>
          <p:cNvCxnSpPr/>
          <p:nvPr/>
        </p:nvCxnSpPr>
        <p:spPr>
          <a:xfrm rot="10800000" flipH="1">
            <a:off x="7482759" y="2735599"/>
            <a:ext cx="300" cy="1172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442;p93"/>
          <p:cNvSpPr txBox="1"/>
          <p:nvPr/>
        </p:nvSpPr>
        <p:spPr>
          <a:xfrm>
            <a:off x="7365155" y="2528906"/>
            <a:ext cx="258833" cy="14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Google Shape;2443;p93"/>
          <p:cNvCxnSpPr/>
          <p:nvPr/>
        </p:nvCxnSpPr>
        <p:spPr>
          <a:xfrm rot="10800000" flipH="1">
            <a:off x="7483477" y="2553118"/>
            <a:ext cx="600" cy="1295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2445;p93"/>
          <p:cNvSpPr/>
          <p:nvPr/>
        </p:nvSpPr>
        <p:spPr>
          <a:xfrm>
            <a:off x="7049224" y="224569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2446;p93"/>
          <p:cNvSpPr/>
          <p:nvPr/>
        </p:nvSpPr>
        <p:spPr>
          <a:xfrm>
            <a:off x="7049224" y="237631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512, /2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4" name="Google Shape;2447;p93"/>
          <p:cNvCxnSpPr/>
          <p:nvPr/>
        </p:nvCxnSpPr>
        <p:spPr>
          <a:xfrm rot="10800000">
            <a:off x="7484261" y="233822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2444;p93"/>
          <p:cNvSpPr/>
          <p:nvPr/>
        </p:nvSpPr>
        <p:spPr>
          <a:xfrm>
            <a:off x="7463832" y="251082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Google Shape;2448;p93"/>
          <p:cNvCxnSpPr/>
          <p:nvPr/>
        </p:nvCxnSpPr>
        <p:spPr>
          <a:xfrm rot="10800000" flipH="1">
            <a:off x="7484077" y="2469139"/>
            <a:ext cx="300" cy="41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449;p93"/>
          <p:cNvSpPr/>
          <p:nvPr/>
        </p:nvSpPr>
        <p:spPr>
          <a:xfrm>
            <a:off x="7463821" y="216768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Google Shape;2450;p93"/>
          <p:cNvCxnSpPr/>
          <p:nvPr/>
        </p:nvCxnSpPr>
        <p:spPr>
          <a:xfrm rot="10800000">
            <a:off x="7483961" y="2210003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451;p93"/>
          <p:cNvCxnSpPr/>
          <p:nvPr/>
        </p:nvCxnSpPr>
        <p:spPr>
          <a:xfrm>
            <a:off x="7504311" y="2188833"/>
            <a:ext cx="600" cy="343111"/>
          </a:xfrm>
          <a:prstGeom prst="curvedConnector3">
            <a:avLst>
              <a:gd name="adj1" fmla="val 1298704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2452;p93"/>
          <p:cNvSpPr/>
          <p:nvPr/>
        </p:nvSpPr>
        <p:spPr>
          <a:xfrm>
            <a:off x="7047418" y="1905805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2453;p93"/>
          <p:cNvSpPr/>
          <p:nvPr/>
        </p:nvSpPr>
        <p:spPr>
          <a:xfrm>
            <a:off x="7047418" y="203642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2" name="Google Shape;2454;p93"/>
          <p:cNvCxnSpPr/>
          <p:nvPr/>
        </p:nvCxnSpPr>
        <p:spPr>
          <a:xfrm rot="10800000">
            <a:off x="7482455" y="199833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55;p93"/>
          <p:cNvCxnSpPr/>
          <p:nvPr/>
        </p:nvCxnSpPr>
        <p:spPr>
          <a:xfrm rot="10800000">
            <a:off x="7482568" y="2128998"/>
            <a:ext cx="14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2456;p93"/>
          <p:cNvSpPr/>
          <p:nvPr/>
        </p:nvSpPr>
        <p:spPr>
          <a:xfrm>
            <a:off x="7462417" y="1822890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Google Shape;2457;p93"/>
          <p:cNvCxnSpPr/>
          <p:nvPr/>
        </p:nvCxnSpPr>
        <p:spPr>
          <a:xfrm rot="10800000" flipH="1">
            <a:off x="7482455" y="1865315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58;p93"/>
          <p:cNvCxnSpPr/>
          <p:nvPr/>
        </p:nvCxnSpPr>
        <p:spPr>
          <a:xfrm>
            <a:off x="7482662" y="182288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59;p93"/>
          <p:cNvCxnSpPr/>
          <p:nvPr/>
        </p:nvCxnSpPr>
        <p:spPr>
          <a:xfrm rot="10800000">
            <a:off x="7502812" y="1843922"/>
            <a:ext cx="1499" cy="344910"/>
          </a:xfrm>
          <a:prstGeom prst="curvedConnector3">
            <a:avLst>
              <a:gd name="adj1" fmla="val -519638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2460;p93"/>
          <p:cNvSpPr/>
          <p:nvPr/>
        </p:nvSpPr>
        <p:spPr>
          <a:xfrm>
            <a:off x="7047418" y="156094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2461;p93"/>
          <p:cNvSpPr/>
          <p:nvPr/>
        </p:nvSpPr>
        <p:spPr>
          <a:xfrm>
            <a:off x="7047418" y="1691566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0" name="Google Shape;2462;p93"/>
          <p:cNvCxnSpPr/>
          <p:nvPr/>
        </p:nvCxnSpPr>
        <p:spPr>
          <a:xfrm rot="10800000">
            <a:off x="7482455" y="165347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463;p93"/>
          <p:cNvCxnSpPr/>
          <p:nvPr/>
        </p:nvCxnSpPr>
        <p:spPr>
          <a:xfrm rot="10800000">
            <a:off x="7482362" y="1784200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464;p93"/>
          <p:cNvCxnSpPr/>
          <p:nvPr/>
        </p:nvCxnSpPr>
        <p:spPr>
          <a:xfrm rot="10800000" flipH="1">
            <a:off x="7502908" y="1492225"/>
            <a:ext cx="1499" cy="351809"/>
          </a:xfrm>
          <a:prstGeom prst="curvedConnector3">
            <a:avLst>
              <a:gd name="adj1" fmla="val 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2465;p93"/>
          <p:cNvSpPr/>
          <p:nvPr/>
        </p:nvSpPr>
        <p:spPr>
          <a:xfrm>
            <a:off x="7463842" y="147110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Google Shape;2466;p93"/>
          <p:cNvCxnSpPr/>
          <p:nvPr/>
        </p:nvCxnSpPr>
        <p:spPr>
          <a:xfrm rot="10800000" flipH="1">
            <a:off x="7482456" y="1513258"/>
            <a:ext cx="1499" cy="47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467;p93"/>
          <p:cNvCxnSpPr/>
          <p:nvPr/>
        </p:nvCxnSpPr>
        <p:spPr>
          <a:xfrm rot="10800000" flipH="1">
            <a:off x="7484087" y="1423715"/>
            <a:ext cx="300" cy="473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2468;p93"/>
          <p:cNvSpPr/>
          <p:nvPr/>
        </p:nvSpPr>
        <p:spPr>
          <a:xfrm>
            <a:off x="7049251" y="1331069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367" y="1687156"/>
            <a:ext cx="36592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ResNet-18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Stem: 1 conv layer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1 (C=64):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2 (C=128):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3 (C=256):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4 (C=512):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ImageNet top-5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错误率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10.92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GFLOP: 1.8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996001" y="1687156"/>
            <a:ext cx="2992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ResNet-34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Stem: 1 conv layer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1: 3 res. block = 6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2: 4 res. block = 8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3: 6 res. block = 12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4: 3 res. block = 6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ImageNet top-5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错误率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8.58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GFLOP: 3.6</a:t>
            </a:r>
          </a:p>
        </p:txBody>
      </p:sp>
    </p:spTree>
    <p:extLst>
      <p:ext uri="{BB962C8B-B14F-4D97-AF65-F5344CB8AC3E}">
        <p14:creationId xmlns:p14="http://schemas.microsoft.com/office/powerpoint/2010/main" val="5716659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224363"/>
            <a:ext cx="39581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rates are 224x224 single-crop testing, reported by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torchvision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2390;p93"/>
          <p:cNvSpPr/>
          <p:nvPr/>
        </p:nvSpPr>
        <p:spPr>
          <a:xfrm>
            <a:off x="7048335" y="5259798"/>
            <a:ext cx="870074" cy="9267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Google Shape;2391;p93"/>
          <p:cNvSpPr/>
          <p:nvPr/>
        </p:nvSpPr>
        <p:spPr>
          <a:xfrm>
            <a:off x="7051477" y="1060867"/>
            <a:ext cx="870074" cy="92676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Google Shape;2392;p93"/>
          <p:cNvSpPr/>
          <p:nvPr/>
        </p:nvSpPr>
        <p:spPr>
          <a:xfrm>
            <a:off x="7048321" y="464023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2393;p93"/>
          <p:cNvSpPr/>
          <p:nvPr/>
        </p:nvSpPr>
        <p:spPr>
          <a:xfrm>
            <a:off x="7046527" y="5124546"/>
            <a:ext cx="870074" cy="92676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7x7 conv, 64, / 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2394;p93"/>
          <p:cNvSpPr/>
          <p:nvPr/>
        </p:nvSpPr>
        <p:spPr>
          <a:xfrm>
            <a:off x="7047025" y="1196129"/>
            <a:ext cx="870074" cy="92676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" name="Google Shape;2395;p93"/>
          <p:cNvSpPr/>
          <p:nvPr/>
        </p:nvSpPr>
        <p:spPr>
          <a:xfrm>
            <a:off x="7048321" y="4989677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Google Shape;2396;p93"/>
          <p:cNvSpPr/>
          <p:nvPr/>
        </p:nvSpPr>
        <p:spPr>
          <a:xfrm>
            <a:off x="7048321" y="477086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5" name="Google Shape;2397;p93"/>
          <p:cNvCxnSpPr/>
          <p:nvPr/>
        </p:nvCxnSpPr>
        <p:spPr>
          <a:xfrm rot="10800000">
            <a:off x="7483358" y="473277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2398;p93"/>
          <p:cNvSpPr/>
          <p:nvPr/>
        </p:nvSpPr>
        <p:spPr>
          <a:xfrm>
            <a:off x="7463130" y="4905377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2399;p93"/>
          <p:cNvCxnSpPr/>
          <p:nvPr/>
        </p:nvCxnSpPr>
        <p:spPr>
          <a:xfrm rot="10800000">
            <a:off x="7483358" y="4947689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400;p93"/>
          <p:cNvCxnSpPr/>
          <p:nvPr/>
        </p:nvCxnSpPr>
        <p:spPr>
          <a:xfrm rot="10800000">
            <a:off x="7483375" y="4863388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401;p93"/>
          <p:cNvSpPr/>
          <p:nvPr/>
        </p:nvSpPr>
        <p:spPr>
          <a:xfrm>
            <a:off x="7463119" y="4562236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02;p93"/>
          <p:cNvCxnSpPr/>
          <p:nvPr/>
        </p:nvCxnSpPr>
        <p:spPr>
          <a:xfrm rot="10800000">
            <a:off x="7483358" y="4604548"/>
            <a:ext cx="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403;p93"/>
          <p:cNvCxnSpPr/>
          <p:nvPr/>
        </p:nvCxnSpPr>
        <p:spPr>
          <a:xfrm>
            <a:off x="7503608" y="4583381"/>
            <a:ext cx="600" cy="343111"/>
          </a:xfrm>
          <a:prstGeom prst="curvedConnector3">
            <a:avLst>
              <a:gd name="adj1" fmla="val 13288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404;p93"/>
          <p:cNvSpPr/>
          <p:nvPr/>
        </p:nvSpPr>
        <p:spPr>
          <a:xfrm>
            <a:off x="7046514" y="430034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2405;p93"/>
          <p:cNvSpPr/>
          <p:nvPr/>
        </p:nvSpPr>
        <p:spPr>
          <a:xfrm>
            <a:off x="7046514" y="443097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" name="Google Shape;2406;p93"/>
          <p:cNvCxnSpPr/>
          <p:nvPr/>
        </p:nvCxnSpPr>
        <p:spPr>
          <a:xfrm rot="10800000">
            <a:off x="7481551" y="439288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407;p93"/>
          <p:cNvCxnSpPr/>
          <p:nvPr/>
        </p:nvCxnSpPr>
        <p:spPr>
          <a:xfrm rot="10800000">
            <a:off x="7481565" y="4523546"/>
            <a:ext cx="17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2408;p93"/>
          <p:cNvSpPr/>
          <p:nvPr/>
        </p:nvSpPr>
        <p:spPr>
          <a:xfrm>
            <a:off x="7461714" y="421743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Google Shape;2409;p93"/>
          <p:cNvCxnSpPr/>
          <p:nvPr/>
        </p:nvCxnSpPr>
        <p:spPr>
          <a:xfrm rot="10800000" flipH="1">
            <a:off x="7481551" y="4259860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410;p93"/>
          <p:cNvCxnSpPr/>
          <p:nvPr/>
        </p:nvCxnSpPr>
        <p:spPr>
          <a:xfrm>
            <a:off x="7481959" y="42174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411;p93"/>
          <p:cNvCxnSpPr/>
          <p:nvPr/>
        </p:nvCxnSpPr>
        <p:spPr>
          <a:xfrm rot="10800000">
            <a:off x="7502110" y="4238471"/>
            <a:ext cx="1499" cy="344910"/>
          </a:xfrm>
          <a:prstGeom prst="curvedConnector3">
            <a:avLst>
              <a:gd name="adj1" fmla="val -531523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2412;p93"/>
          <p:cNvSpPr/>
          <p:nvPr/>
        </p:nvSpPr>
        <p:spPr>
          <a:xfrm>
            <a:off x="7046514" y="395548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2413;p93"/>
          <p:cNvSpPr/>
          <p:nvPr/>
        </p:nvSpPr>
        <p:spPr>
          <a:xfrm>
            <a:off x="7046514" y="408610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" name="Google Shape;2414;p93"/>
          <p:cNvCxnSpPr/>
          <p:nvPr/>
        </p:nvCxnSpPr>
        <p:spPr>
          <a:xfrm rot="10800000">
            <a:off x="7481551" y="404801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2415;p93"/>
          <p:cNvCxnSpPr/>
          <p:nvPr/>
        </p:nvCxnSpPr>
        <p:spPr>
          <a:xfrm rot="10800000">
            <a:off x="7481659" y="4178749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2416;p93"/>
          <p:cNvSpPr/>
          <p:nvPr/>
        </p:nvSpPr>
        <p:spPr>
          <a:xfrm>
            <a:off x="7461714" y="387735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Google Shape;2417;p93"/>
          <p:cNvCxnSpPr/>
          <p:nvPr/>
        </p:nvCxnSpPr>
        <p:spPr>
          <a:xfrm rot="10800000" flipH="1">
            <a:off x="7481551" y="3919497"/>
            <a:ext cx="3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2418;p93"/>
          <p:cNvCxnSpPr/>
          <p:nvPr/>
        </p:nvCxnSpPr>
        <p:spPr>
          <a:xfrm rot="10800000" flipH="1">
            <a:off x="7502204" y="3898471"/>
            <a:ext cx="600" cy="340112"/>
          </a:xfrm>
          <a:prstGeom prst="curvedConnector3">
            <a:avLst>
              <a:gd name="adj1" fmla="val 130260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2419;p93"/>
          <p:cNvSpPr/>
          <p:nvPr/>
        </p:nvSpPr>
        <p:spPr>
          <a:xfrm>
            <a:off x="7047418" y="361196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2420;p93"/>
          <p:cNvSpPr/>
          <p:nvPr/>
        </p:nvSpPr>
        <p:spPr>
          <a:xfrm>
            <a:off x="7047418" y="3742587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128, / 2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" name="Google Shape;2421;p93"/>
          <p:cNvCxnSpPr/>
          <p:nvPr/>
        </p:nvCxnSpPr>
        <p:spPr>
          <a:xfrm rot="10800000">
            <a:off x="7482455" y="3704498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422;p93"/>
          <p:cNvCxnSpPr/>
          <p:nvPr/>
        </p:nvCxnSpPr>
        <p:spPr>
          <a:xfrm rot="10800000" flipH="1">
            <a:off x="7481959" y="3835368"/>
            <a:ext cx="60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2423;p93"/>
          <p:cNvSpPr/>
          <p:nvPr/>
        </p:nvSpPr>
        <p:spPr>
          <a:xfrm>
            <a:off x="7462417" y="353396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2" name="Google Shape;2424;p93"/>
          <p:cNvCxnSpPr/>
          <p:nvPr/>
        </p:nvCxnSpPr>
        <p:spPr>
          <a:xfrm rot="10800000" flipH="1">
            <a:off x="7482455" y="3576275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425;p93"/>
          <p:cNvCxnSpPr/>
          <p:nvPr/>
        </p:nvCxnSpPr>
        <p:spPr>
          <a:xfrm flipH="1">
            <a:off x="7502306" y="3555106"/>
            <a:ext cx="600" cy="343411"/>
          </a:xfrm>
          <a:prstGeom prst="curvedConnector3">
            <a:avLst>
              <a:gd name="adj1" fmla="val -1329980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426;p93"/>
          <p:cNvSpPr/>
          <p:nvPr/>
        </p:nvSpPr>
        <p:spPr>
          <a:xfrm>
            <a:off x="7045612" y="327207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2427;p93"/>
          <p:cNvSpPr/>
          <p:nvPr/>
        </p:nvSpPr>
        <p:spPr>
          <a:xfrm>
            <a:off x="7045612" y="3402698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" name="Google Shape;2428;p93"/>
          <p:cNvCxnSpPr/>
          <p:nvPr/>
        </p:nvCxnSpPr>
        <p:spPr>
          <a:xfrm rot="10800000">
            <a:off x="7480649" y="336460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2429;p93"/>
          <p:cNvCxnSpPr/>
          <p:nvPr/>
        </p:nvCxnSpPr>
        <p:spPr>
          <a:xfrm rot="10800000">
            <a:off x="7480563" y="3495272"/>
            <a:ext cx="20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2430;p93"/>
          <p:cNvSpPr/>
          <p:nvPr/>
        </p:nvSpPr>
        <p:spPr>
          <a:xfrm>
            <a:off x="7461011" y="3189164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Google Shape;2431;p93"/>
          <p:cNvCxnSpPr/>
          <p:nvPr/>
        </p:nvCxnSpPr>
        <p:spPr>
          <a:xfrm rot="10800000" flipH="1">
            <a:off x="7480649" y="3231586"/>
            <a:ext cx="6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2432;p93"/>
          <p:cNvCxnSpPr/>
          <p:nvPr/>
        </p:nvCxnSpPr>
        <p:spPr>
          <a:xfrm>
            <a:off x="7481256" y="318916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2433;p93"/>
          <p:cNvCxnSpPr/>
          <p:nvPr/>
        </p:nvCxnSpPr>
        <p:spPr>
          <a:xfrm rot="10800000">
            <a:off x="7501408" y="3210196"/>
            <a:ext cx="1499" cy="344910"/>
          </a:xfrm>
          <a:prstGeom prst="curvedConnector3">
            <a:avLst>
              <a:gd name="adj1" fmla="val -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2434;p93"/>
          <p:cNvSpPr/>
          <p:nvPr/>
        </p:nvSpPr>
        <p:spPr>
          <a:xfrm>
            <a:off x="7045612" y="292721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2435;p93"/>
          <p:cNvSpPr/>
          <p:nvPr/>
        </p:nvSpPr>
        <p:spPr>
          <a:xfrm>
            <a:off x="7045612" y="305783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2436;p93"/>
          <p:cNvCxnSpPr/>
          <p:nvPr/>
        </p:nvCxnSpPr>
        <p:spPr>
          <a:xfrm rot="10800000">
            <a:off x="7480649" y="301974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2437;p93"/>
          <p:cNvCxnSpPr/>
          <p:nvPr/>
        </p:nvCxnSpPr>
        <p:spPr>
          <a:xfrm rot="10800000">
            <a:off x="7480656" y="3150474"/>
            <a:ext cx="6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2438;p93"/>
          <p:cNvSpPr/>
          <p:nvPr/>
        </p:nvSpPr>
        <p:spPr>
          <a:xfrm>
            <a:off x="7461011" y="284908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Google Shape;2439;p93"/>
          <p:cNvCxnSpPr/>
          <p:nvPr/>
        </p:nvCxnSpPr>
        <p:spPr>
          <a:xfrm rot="10800000" flipH="1">
            <a:off x="7480649" y="2891225"/>
            <a:ext cx="6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2440;p93"/>
          <p:cNvCxnSpPr/>
          <p:nvPr/>
        </p:nvCxnSpPr>
        <p:spPr>
          <a:xfrm rot="10800000" flipH="1">
            <a:off x="7501501" y="2870197"/>
            <a:ext cx="600" cy="340112"/>
          </a:xfrm>
          <a:prstGeom prst="curvedConnector3">
            <a:avLst>
              <a:gd name="adj1" fmla="val 1332322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2441;p93"/>
          <p:cNvCxnSpPr/>
          <p:nvPr/>
        </p:nvCxnSpPr>
        <p:spPr>
          <a:xfrm rot="10800000" flipH="1">
            <a:off x="7482759" y="2735599"/>
            <a:ext cx="300" cy="1172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442;p93"/>
          <p:cNvSpPr txBox="1"/>
          <p:nvPr/>
        </p:nvSpPr>
        <p:spPr>
          <a:xfrm>
            <a:off x="7365155" y="2528906"/>
            <a:ext cx="258833" cy="14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Google Shape;2443;p93"/>
          <p:cNvCxnSpPr/>
          <p:nvPr/>
        </p:nvCxnSpPr>
        <p:spPr>
          <a:xfrm rot="10800000" flipH="1">
            <a:off x="7483477" y="2553118"/>
            <a:ext cx="600" cy="1295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2445;p93"/>
          <p:cNvSpPr/>
          <p:nvPr/>
        </p:nvSpPr>
        <p:spPr>
          <a:xfrm>
            <a:off x="7049224" y="224569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2446;p93"/>
          <p:cNvSpPr/>
          <p:nvPr/>
        </p:nvSpPr>
        <p:spPr>
          <a:xfrm>
            <a:off x="7049224" y="237631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512, /2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4" name="Google Shape;2447;p93"/>
          <p:cNvCxnSpPr/>
          <p:nvPr/>
        </p:nvCxnSpPr>
        <p:spPr>
          <a:xfrm rot="10800000">
            <a:off x="7484261" y="233822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2444;p93"/>
          <p:cNvSpPr/>
          <p:nvPr/>
        </p:nvSpPr>
        <p:spPr>
          <a:xfrm>
            <a:off x="7463832" y="251082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Google Shape;2448;p93"/>
          <p:cNvCxnSpPr/>
          <p:nvPr/>
        </p:nvCxnSpPr>
        <p:spPr>
          <a:xfrm rot="10800000" flipH="1">
            <a:off x="7484077" y="2469139"/>
            <a:ext cx="300" cy="41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449;p93"/>
          <p:cNvSpPr/>
          <p:nvPr/>
        </p:nvSpPr>
        <p:spPr>
          <a:xfrm>
            <a:off x="7463821" y="216768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Google Shape;2450;p93"/>
          <p:cNvCxnSpPr/>
          <p:nvPr/>
        </p:nvCxnSpPr>
        <p:spPr>
          <a:xfrm rot="10800000">
            <a:off x="7483961" y="2210003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451;p93"/>
          <p:cNvCxnSpPr/>
          <p:nvPr/>
        </p:nvCxnSpPr>
        <p:spPr>
          <a:xfrm>
            <a:off x="7504311" y="2188833"/>
            <a:ext cx="600" cy="343111"/>
          </a:xfrm>
          <a:prstGeom prst="curvedConnector3">
            <a:avLst>
              <a:gd name="adj1" fmla="val 1298704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2452;p93"/>
          <p:cNvSpPr/>
          <p:nvPr/>
        </p:nvSpPr>
        <p:spPr>
          <a:xfrm>
            <a:off x="7047418" y="1905805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2453;p93"/>
          <p:cNvSpPr/>
          <p:nvPr/>
        </p:nvSpPr>
        <p:spPr>
          <a:xfrm>
            <a:off x="7047418" y="203642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2" name="Google Shape;2454;p93"/>
          <p:cNvCxnSpPr/>
          <p:nvPr/>
        </p:nvCxnSpPr>
        <p:spPr>
          <a:xfrm rot="10800000">
            <a:off x="7482455" y="199833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55;p93"/>
          <p:cNvCxnSpPr/>
          <p:nvPr/>
        </p:nvCxnSpPr>
        <p:spPr>
          <a:xfrm rot="10800000">
            <a:off x="7482568" y="2128998"/>
            <a:ext cx="14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2456;p93"/>
          <p:cNvSpPr/>
          <p:nvPr/>
        </p:nvSpPr>
        <p:spPr>
          <a:xfrm>
            <a:off x="7462417" y="1822890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Google Shape;2457;p93"/>
          <p:cNvCxnSpPr/>
          <p:nvPr/>
        </p:nvCxnSpPr>
        <p:spPr>
          <a:xfrm rot="10800000" flipH="1">
            <a:off x="7482455" y="1865315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58;p93"/>
          <p:cNvCxnSpPr/>
          <p:nvPr/>
        </p:nvCxnSpPr>
        <p:spPr>
          <a:xfrm>
            <a:off x="7482662" y="182288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59;p93"/>
          <p:cNvCxnSpPr/>
          <p:nvPr/>
        </p:nvCxnSpPr>
        <p:spPr>
          <a:xfrm rot="10800000">
            <a:off x="7502812" y="1843922"/>
            <a:ext cx="1499" cy="344910"/>
          </a:xfrm>
          <a:prstGeom prst="curvedConnector3">
            <a:avLst>
              <a:gd name="adj1" fmla="val -519638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2460;p93"/>
          <p:cNvSpPr/>
          <p:nvPr/>
        </p:nvSpPr>
        <p:spPr>
          <a:xfrm>
            <a:off x="7047418" y="156094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2461;p93"/>
          <p:cNvSpPr/>
          <p:nvPr/>
        </p:nvSpPr>
        <p:spPr>
          <a:xfrm>
            <a:off x="7047418" y="1691566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0" name="Google Shape;2462;p93"/>
          <p:cNvCxnSpPr/>
          <p:nvPr/>
        </p:nvCxnSpPr>
        <p:spPr>
          <a:xfrm rot="10800000">
            <a:off x="7482455" y="165347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463;p93"/>
          <p:cNvCxnSpPr/>
          <p:nvPr/>
        </p:nvCxnSpPr>
        <p:spPr>
          <a:xfrm rot="10800000">
            <a:off x="7482362" y="1784200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464;p93"/>
          <p:cNvCxnSpPr/>
          <p:nvPr/>
        </p:nvCxnSpPr>
        <p:spPr>
          <a:xfrm rot="10800000" flipH="1">
            <a:off x="7502908" y="1492225"/>
            <a:ext cx="1499" cy="351809"/>
          </a:xfrm>
          <a:prstGeom prst="curvedConnector3">
            <a:avLst>
              <a:gd name="adj1" fmla="val 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2465;p93"/>
          <p:cNvSpPr/>
          <p:nvPr/>
        </p:nvSpPr>
        <p:spPr>
          <a:xfrm>
            <a:off x="7463842" y="147110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Google Shape;2466;p93"/>
          <p:cNvCxnSpPr/>
          <p:nvPr/>
        </p:nvCxnSpPr>
        <p:spPr>
          <a:xfrm rot="10800000" flipH="1">
            <a:off x="7482456" y="1513258"/>
            <a:ext cx="1499" cy="47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467;p93"/>
          <p:cNvCxnSpPr/>
          <p:nvPr/>
        </p:nvCxnSpPr>
        <p:spPr>
          <a:xfrm rot="10800000" flipH="1">
            <a:off x="7484087" y="1423715"/>
            <a:ext cx="300" cy="473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2468;p93"/>
          <p:cNvSpPr/>
          <p:nvPr/>
        </p:nvSpPr>
        <p:spPr>
          <a:xfrm>
            <a:off x="7049251" y="1331069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5367" y="1687156"/>
            <a:ext cx="36592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ResNet-18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Stem: 1 conv layer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1 (C=64):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2 (C=128):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3 (C=256):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4 (C=512): 2 res. block = 4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ImageNet top-5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错误率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10.92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GFLOP: 1.8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996001" y="1687156"/>
            <a:ext cx="2992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ResNet-34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Stem: 1 conv layer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1: 3 res. block = 6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2: 4 res. block = 8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3: 6 res. block = 12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Stage 4: 3 res. block = 6 conv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ImageNet top-5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错误率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8.58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GFLOP: 3.6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000539" y="4674422"/>
            <a:ext cx="2928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VGG-16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ImageNet top-5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错误率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9.62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GFLOP: 13.6</a:t>
            </a:r>
          </a:p>
        </p:txBody>
      </p:sp>
    </p:spTree>
    <p:extLst>
      <p:ext uri="{BB962C8B-B14F-4D97-AF65-F5344CB8AC3E}">
        <p14:creationId xmlns:p14="http://schemas.microsoft.com/office/powerpoint/2010/main" val="2604187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r>
              <a:rPr lang="en-US" dirty="0"/>
              <a:t>: </a:t>
            </a:r>
            <a:r>
              <a:rPr lang="zh-CN" altLang="en-US" dirty="0"/>
              <a:t>基本块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409527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CVPR 2016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Google Shape;2473;p93"/>
          <p:cNvSpPr txBox="1"/>
          <p:nvPr/>
        </p:nvSpPr>
        <p:spPr>
          <a:xfrm>
            <a:off x="902158" y="4497751"/>
            <a:ext cx="1599491" cy="60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“Basic”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残差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块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Google Shape;2474;p93"/>
          <p:cNvSpPr/>
          <p:nvPr/>
        </p:nvSpPr>
        <p:spPr>
          <a:xfrm>
            <a:off x="849776" y="3466382"/>
            <a:ext cx="1704270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" name="Google Shape;2475;p93"/>
          <p:cNvSpPr/>
          <p:nvPr/>
        </p:nvSpPr>
        <p:spPr>
          <a:xfrm>
            <a:off x="849857" y="2852542"/>
            <a:ext cx="1704175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4" name="Google Shape;2476;p93"/>
          <p:cNvCxnSpPr>
            <a:stCxn id="122" idx="0"/>
            <a:endCxn id="123" idx="2"/>
          </p:cNvCxnSpPr>
          <p:nvPr/>
        </p:nvCxnSpPr>
        <p:spPr>
          <a:xfrm flipV="1">
            <a:off x="1701911" y="3293313"/>
            <a:ext cx="34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2477;p93"/>
          <p:cNvCxnSpPr>
            <a:stCxn id="123" idx="0"/>
            <a:endCxn id="136" idx="4"/>
          </p:cNvCxnSpPr>
          <p:nvPr/>
        </p:nvCxnSpPr>
        <p:spPr>
          <a:xfrm flipH="1" flipV="1">
            <a:off x="1701905" y="2554072"/>
            <a:ext cx="40" cy="29847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2478;p93"/>
          <p:cNvSpPr/>
          <p:nvPr/>
        </p:nvSpPr>
        <p:spPr>
          <a:xfrm>
            <a:off x="1640271" y="41716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8" name="Google Shape;2479;p93"/>
          <p:cNvCxnSpPr>
            <a:stCxn id="126" idx="0"/>
            <a:endCxn id="122" idx="2"/>
          </p:cNvCxnSpPr>
          <p:nvPr/>
        </p:nvCxnSpPr>
        <p:spPr>
          <a:xfrm flipV="1">
            <a:off x="1701906" y="3907153"/>
            <a:ext cx="5" cy="26448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2480;p93"/>
          <p:cNvCxnSpPr>
            <a:stCxn id="126" idx="2"/>
            <a:endCxn id="136" idx="2"/>
          </p:cNvCxnSpPr>
          <p:nvPr/>
        </p:nvCxnSpPr>
        <p:spPr>
          <a:xfrm rot="10800000">
            <a:off x="1578681" y="2430850"/>
            <a:ext cx="61591" cy="1802420"/>
          </a:xfrm>
          <a:prstGeom prst="curvedConnector3">
            <a:avLst>
              <a:gd name="adj1" fmla="val 208382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2486;p93"/>
          <p:cNvCxnSpPr>
            <a:stCxn id="136" idx="0"/>
          </p:cNvCxnSpPr>
          <p:nvPr/>
        </p:nvCxnSpPr>
        <p:spPr>
          <a:xfrm flipV="1">
            <a:off x="1701905" y="2055229"/>
            <a:ext cx="1390" cy="25239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5" name="Google Shape;2488;p93"/>
          <p:cNvGrpSpPr/>
          <p:nvPr/>
        </p:nvGrpSpPr>
        <p:grpSpPr>
          <a:xfrm>
            <a:off x="1578681" y="2307624"/>
            <a:ext cx="246448" cy="246448"/>
            <a:chOff x="4843325" y="3597375"/>
            <a:chExt cx="393600" cy="393600"/>
          </a:xfrm>
        </p:grpSpPr>
        <p:sp>
          <p:nvSpPr>
            <p:cNvPr id="136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132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r>
              <a:rPr lang="en-US" altLang="zh-CN" dirty="0"/>
              <a:t>: </a:t>
            </a:r>
            <a:r>
              <a:rPr lang="zh-CN" altLang="en-US" dirty="0"/>
              <a:t>基本块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409527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CVPR 2016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Google Shape;2473;p93"/>
          <p:cNvSpPr txBox="1"/>
          <p:nvPr/>
        </p:nvSpPr>
        <p:spPr>
          <a:xfrm>
            <a:off x="902158" y="4497751"/>
            <a:ext cx="1599491" cy="60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“Basic”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残差块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Google Shape;2474;p93"/>
          <p:cNvSpPr/>
          <p:nvPr/>
        </p:nvSpPr>
        <p:spPr>
          <a:xfrm>
            <a:off x="849776" y="3466382"/>
            <a:ext cx="1704270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" name="Google Shape;2475;p93"/>
          <p:cNvSpPr/>
          <p:nvPr/>
        </p:nvSpPr>
        <p:spPr>
          <a:xfrm>
            <a:off x="849857" y="2852542"/>
            <a:ext cx="1704175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4" name="Google Shape;2476;p93"/>
          <p:cNvCxnSpPr>
            <a:stCxn id="122" idx="0"/>
            <a:endCxn id="123" idx="2"/>
          </p:cNvCxnSpPr>
          <p:nvPr/>
        </p:nvCxnSpPr>
        <p:spPr>
          <a:xfrm flipV="1">
            <a:off x="1701911" y="3293313"/>
            <a:ext cx="34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2477;p93"/>
          <p:cNvCxnSpPr>
            <a:stCxn id="123" idx="0"/>
            <a:endCxn id="136" idx="4"/>
          </p:cNvCxnSpPr>
          <p:nvPr/>
        </p:nvCxnSpPr>
        <p:spPr>
          <a:xfrm flipH="1" flipV="1">
            <a:off x="1701905" y="2554072"/>
            <a:ext cx="40" cy="29847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2478;p93"/>
          <p:cNvSpPr/>
          <p:nvPr/>
        </p:nvSpPr>
        <p:spPr>
          <a:xfrm>
            <a:off x="1640271" y="41716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8" name="Google Shape;2479;p93"/>
          <p:cNvCxnSpPr>
            <a:stCxn id="126" idx="0"/>
            <a:endCxn id="122" idx="2"/>
          </p:cNvCxnSpPr>
          <p:nvPr/>
        </p:nvCxnSpPr>
        <p:spPr>
          <a:xfrm flipV="1">
            <a:off x="1701906" y="3907153"/>
            <a:ext cx="5" cy="26448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2480;p93"/>
          <p:cNvCxnSpPr>
            <a:stCxn id="126" idx="2"/>
            <a:endCxn id="136" idx="2"/>
          </p:cNvCxnSpPr>
          <p:nvPr/>
        </p:nvCxnSpPr>
        <p:spPr>
          <a:xfrm rot="10800000">
            <a:off x="1578681" y="2430850"/>
            <a:ext cx="61591" cy="1802420"/>
          </a:xfrm>
          <a:prstGeom prst="curvedConnector3">
            <a:avLst>
              <a:gd name="adj1" fmla="val 208382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2486;p93"/>
          <p:cNvCxnSpPr>
            <a:stCxn id="136" idx="0"/>
          </p:cNvCxnSpPr>
          <p:nvPr/>
        </p:nvCxnSpPr>
        <p:spPr>
          <a:xfrm flipV="1">
            <a:off x="1701905" y="2055229"/>
            <a:ext cx="1390" cy="25239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5" name="Google Shape;2488;p93"/>
          <p:cNvGrpSpPr/>
          <p:nvPr/>
        </p:nvGrpSpPr>
        <p:grpSpPr>
          <a:xfrm>
            <a:off x="1578681" y="2307624"/>
            <a:ext cx="246448" cy="246448"/>
            <a:chOff x="4843325" y="3597375"/>
            <a:chExt cx="393600" cy="393600"/>
          </a:xfrm>
        </p:grpSpPr>
        <p:sp>
          <p:nvSpPr>
            <p:cNvPr id="136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2682913" y="2922886"/>
            <a:ext cx="12974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9HWC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682913" y="3524860"/>
            <a:ext cx="12974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9HWC</a:t>
            </a:r>
            <a:r>
              <a:rPr kumimoji="0" lang="en-US" sz="15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611777" y="4487798"/>
            <a:ext cx="1317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FLOPs: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18HWC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575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r>
              <a:rPr lang="en-US" dirty="0"/>
              <a:t>: Bottleneck </a:t>
            </a:r>
            <a:r>
              <a:rPr lang="zh-CN" altLang="en-US" dirty="0"/>
              <a:t>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409527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CVPR 2016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Google Shape;2473;p93"/>
          <p:cNvSpPr txBox="1"/>
          <p:nvPr/>
        </p:nvSpPr>
        <p:spPr>
          <a:xfrm>
            <a:off x="902158" y="4497751"/>
            <a:ext cx="1599491" cy="60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“Basic”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残差块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Google Shape;2474;p93"/>
          <p:cNvSpPr/>
          <p:nvPr/>
        </p:nvSpPr>
        <p:spPr>
          <a:xfrm>
            <a:off x="849776" y="3466382"/>
            <a:ext cx="1704270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" name="Google Shape;2475;p93"/>
          <p:cNvSpPr/>
          <p:nvPr/>
        </p:nvSpPr>
        <p:spPr>
          <a:xfrm>
            <a:off x="849857" y="2852542"/>
            <a:ext cx="1704175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4" name="Google Shape;2476;p93"/>
          <p:cNvCxnSpPr>
            <a:stCxn id="122" idx="0"/>
            <a:endCxn id="123" idx="2"/>
          </p:cNvCxnSpPr>
          <p:nvPr/>
        </p:nvCxnSpPr>
        <p:spPr>
          <a:xfrm flipV="1">
            <a:off x="1701911" y="3293313"/>
            <a:ext cx="34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2477;p93"/>
          <p:cNvCxnSpPr>
            <a:stCxn id="123" idx="0"/>
            <a:endCxn id="136" idx="4"/>
          </p:cNvCxnSpPr>
          <p:nvPr/>
        </p:nvCxnSpPr>
        <p:spPr>
          <a:xfrm flipH="1" flipV="1">
            <a:off x="1701905" y="2554072"/>
            <a:ext cx="40" cy="29847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2478;p93"/>
          <p:cNvSpPr/>
          <p:nvPr/>
        </p:nvSpPr>
        <p:spPr>
          <a:xfrm>
            <a:off x="1640271" y="41716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8" name="Google Shape;2479;p93"/>
          <p:cNvCxnSpPr>
            <a:stCxn id="126" idx="0"/>
            <a:endCxn id="122" idx="2"/>
          </p:cNvCxnSpPr>
          <p:nvPr/>
        </p:nvCxnSpPr>
        <p:spPr>
          <a:xfrm flipV="1">
            <a:off x="1701906" y="3907153"/>
            <a:ext cx="5" cy="26448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2480;p93"/>
          <p:cNvCxnSpPr>
            <a:stCxn id="126" idx="2"/>
            <a:endCxn id="136" idx="2"/>
          </p:cNvCxnSpPr>
          <p:nvPr/>
        </p:nvCxnSpPr>
        <p:spPr>
          <a:xfrm rot="10800000">
            <a:off x="1578681" y="2430850"/>
            <a:ext cx="61591" cy="1802420"/>
          </a:xfrm>
          <a:prstGeom prst="curvedConnector3">
            <a:avLst>
              <a:gd name="adj1" fmla="val 208382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2486;p93"/>
          <p:cNvCxnSpPr>
            <a:stCxn id="136" idx="0"/>
          </p:cNvCxnSpPr>
          <p:nvPr/>
        </p:nvCxnSpPr>
        <p:spPr>
          <a:xfrm flipV="1">
            <a:off x="1701905" y="2055229"/>
            <a:ext cx="1390" cy="25239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5" name="Google Shape;2488;p93"/>
          <p:cNvGrpSpPr/>
          <p:nvPr/>
        </p:nvGrpSpPr>
        <p:grpSpPr>
          <a:xfrm>
            <a:off x="1578681" y="2307624"/>
            <a:ext cx="246448" cy="246448"/>
            <a:chOff x="4843325" y="3597375"/>
            <a:chExt cx="393600" cy="393600"/>
          </a:xfrm>
        </p:grpSpPr>
        <p:sp>
          <p:nvSpPr>
            <p:cNvPr id="136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8" name="Google Shape;2474;p93"/>
          <p:cNvSpPr/>
          <p:nvPr/>
        </p:nvSpPr>
        <p:spPr>
          <a:xfrm>
            <a:off x="6177458" y="376143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9" name="Google Shape;2474;p93"/>
          <p:cNvSpPr/>
          <p:nvPr/>
        </p:nvSpPr>
        <p:spPr>
          <a:xfrm>
            <a:off x="6177458" y="314759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0" name="Google Shape;2474;p93"/>
          <p:cNvSpPr/>
          <p:nvPr/>
        </p:nvSpPr>
        <p:spPr>
          <a:xfrm>
            <a:off x="6177458" y="253375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C-&gt;4C)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1" name="Google Shape;2476;p93"/>
          <p:cNvCxnSpPr>
            <a:stCxn id="138" idx="0"/>
            <a:endCxn id="139" idx="2"/>
          </p:cNvCxnSpPr>
          <p:nvPr/>
        </p:nvCxnSpPr>
        <p:spPr>
          <a:xfrm flipV="1">
            <a:off x="7120077" y="35883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2476;p93"/>
          <p:cNvCxnSpPr>
            <a:stCxn id="139" idx="0"/>
            <a:endCxn id="140" idx="2"/>
          </p:cNvCxnSpPr>
          <p:nvPr/>
        </p:nvCxnSpPr>
        <p:spPr>
          <a:xfrm flipV="1">
            <a:off x="7120077" y="297452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2478;p93"/>
          <p:cNvSpPr/>
          <p:nvPr/>
        </p:nvSpPr>
        <p:spPr>
          <a:xfrm>
            <a:off x="7058442" y="45674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4" name="Google Shape;2479;p93"/>
          <p:cNvCxnSpPr>
            <a:stCxn id="143" idx="0"/>
            <a:endCxn id="138" idx="2"/>
          </p:cNvCxnSpPr>
          <p:nvPr/>
        </p:nvCxnSpPr>
        <p:spPr>
          <a:xfrm flipV="1">
            <a:off x="7120077" y="4202207"/>
            <a:ext cx="1" cy="36522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5" name="Google Shape;2488;p93"/>
          <p:cNvGrpSpPr/>
          <p:nvPr/>
        </p:nvGrpSpPr>
        <p:grpSpPr>
          <a:xfrm>
            <a:off x="6996852" y="2077551"/>
            <a:ext cx="246448" cy="246448"/>
            <a:chOff x="4843325" y="3597375"/>
            <a:chExt cx="393600" cy="393600"/>
          </a:xfrm>
        </p:grpSpPr>
        <p:sp>
          <p:nvSpPr>
            <p:cNvPr id="146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8" name="Google Shape;2479;p93"/>
          <p:cNvCxnSpPr>
            <a:stCxn id="140" idx="0"/>
            <a:endCxn id="146" idx="4"/>
          </p:cNvCxnSpPr>
          <p:nvPr/>
        </p:nvCxnSpPr>
        <p:spPr>
          <a:xfrm flipH="1" flipV="1">
            <a:off x="7120075" y="2323998"/>
            <a:ext cx="2" cy="20975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2480;p93"/>
          <p:cNvCxnSpPr>
            <a:stCxn id="143" idx="6"/>
            <a:endCxn id="146" idx="6"/>
          </p:cNvCxnSpPr>
          <p:nvPr/>
        </p:nvCxnSpPr>
        <p:spPr>
          <a:xfrm flipV="1">
            <a:off x="7181710" y="2200774"/>
            <a:ext cx="61589" cy="2428295"/>
          </a:xfrm>
          <a:prstGeom prst="curvedConnector3">
            <a:avLst>
              <a:gd name="adj1" fmla="val 274710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TextBox 152"/>
          <p:cNvSpPr txBox="1"/>
          <p:nvPr/>
        </p:nvSpPr>
        <p:spPr>
          <a:xfrm>
            <a:off x="2682913" y="2922886"/>
            <a:ext cx="12974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9HWC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682913" y="3524860"/>
            <a:ext cx="12974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9HWC</a:t>
            </a:r>
            <a:r>
              <a:rPr kumimoji="0" lang="en-US" sz="15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611776" y="4487798"/>
            <a:ext cx="1317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FLOPs: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18HWC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Google Shape;2473;p93"/>
          <p:cNvSpPr txBox="1"/>
          <p:nvPr/>
        </p:nvSpPr>
        <p:spPr>
          <a:xfrm>
            <a:off x="6253083" y="4799422"/>
            <a:ext cx="1599491" cy="60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“Bottleneck”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残差块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85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r>
              <a:rPr lang="en-US" altLang="zh-CN" dirty="0"/>
              <a:t>: Bottleneck </a:t>
            </a:r>
            <a:r>
              <a:rPr lang="zh-CN" altLang="en-US" dirty="0"/>
              <a:t>块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409527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CVPR 2016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Google Shape;2473;p93"/>
          <p:cNvSpPr txBox="1"/>
          <p:nvPr/>
        </p:nvSpPr>
        <p:spPr>
          <a:xfrm>
            <a:off x="902158" y="4497751"/>
            <a:ext cx="1599491" cy="60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“Basic”</a:t>
            </a:r>
          </a:p>
          <a:p>
            <a:pPr lvl="0" algn="ctr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残差块</a:t>
            </a:r>
          </a:p>
        </p:txBody>
      </p:sp>
      <p:sp>
        <p:nvSpPr>
          <p:cNvPr id="122" name="Google Shape;2474;p93"/>
          <p:cNvSpPr/>
          <p:nvPr/>
        </p:nvSpPr>
        <p:spPr>
          <a:xfrm>
            <a:off x="849776" y="3466382"/>
            <a:ext cx="1704270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" name="Google Shape;2475;p93"/>
          <p:cNvSpPr/>
          <p:nvPr/>
        </p:nvSpPr>
        <p:spPr>
          <a:xfrm>
            <a:off x="849857" y="2852542"/>
            <a:ext cx="1704175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4" name="Google Shape;2476;p93"/>
          <p:cNvCxnSpPr>
            <a:stCxn id="122" idx="0"/>
            <a:endCxn id="123" idx="2"/>
          </p:cNvCxnSpPr>
          <p:nvPr/>
        </p:nvCxnSpPr>
        <p:spPr>
          <a:xfrm flipV="1">
            <a:off x="1701911" y="3293313"/>
            <a:ext cx="34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2477;p93"/>
          <p:cNvCxnSpPr>
            <a:stCxn id="123" idx="0"/>
            <a:endCxn id="136" idx="4"/>
          </p:cNvCxnSpPr>
          <p:nvPr/>
        </p:nvCxnSpPr>
        <p:spPr>
          <a:xfrm flipH="1" flipV="1">
            <a:off x="1701905" y="2554072"/>
            <a:ext cx="40" cy="29847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2478;p93"/>
          <p:cNvSpPr/>
          <p:nvPr/>
        </p:nvSpPr>
        <p:spPr>
          <a:xfrm>
            <a:off x="1640271" y="41716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8" name="Google Shape;2479;p93"/>
          <p:cNvCxnSpPr>
            <a:stCxn id="126" idx="0"/>
            <a:endCxn id="122" idx="2"/>
          </p:cNvCxnSpPr>
          <p:nvPr/>
        </p:nvCxnSpPr>
        <p:spPr>
          <a:xfrm flipV="1">
            <a:off x="1701906" y="3907153"/>
            <a:ext cx="5" cy="26448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2480;p93"/>
          <p:cNvCxnSpPr>
            <a:stCxn id="126" idx="2"/>
            <a:endCxn id="136" idx="2"/>
          </p:cNvCxnSpPr>
          <p:nvPr/>
        </p:nvCxnSpPr>
        <p:spPr>
          <a:xfrm rot="10800000">
            <a:off x="1578681" y="2430850"/>
            <a:ext cx="61591" cy="1802420"/>
          </a:xfrm>
          <a:prstGeom prst="curvedConnector3">
            <a:avLst>
              <a:gd name="adj1" fmla="val 208382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2486;p93"/>
          <p:cNvCxnSpPr>
            <a:stCxn id="136" idx="0"/>
          </p:cNvCxnSpPr>
          <p:nvPr/>
        </p:nvCxnSpPr>
        <p:spPr>
          <a:xfrm flipV="1">
            <a:off x="1701905" y="2055229"/>
            <a:ext cx="1390" cy="25239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5" name="Google Shape;2488;p93"/>
          <p:cNvGrpSpPr/>
          <p:nvPr/>
        </p:nvGrpSpPr>
        <p:grpSpPr>
          <a:xfrm>
            <a:off x="1578681" y="2307624"/>
            <a:ext cx="246448" cy="246448"/>
            <a:chOff x="4843325" y="3597375"/>
            <a:chExt cx="393600" cy="393600"/>
          </a:xfrm>
        </p:grpSpPr>
        <p:sp>
          <p:nvSpPr>
            <p:cNvPr id="136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8" name="Google Shape;2474;p93"/>
          <p:cNvSpPr/>
          <p:nvPr/>
        </p:nvSpPr>
        <p:spPr>
          <a:xfrm>
            <a:off x="6177458" y="376143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9" name="Google Shape;2474;p93"/>
          <p:cNvSpPr/>
          <p:nvPr/>
        </p:nvSpPr>
        <p:spPr>
          <a:xfrm>
            <a:off x="6177458" y="314759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0" name="Google Shape;2474;p93"/>
          <p:cNvSpPr/>
          <p:nvPr/>
        </p:nvSpPr>
        <p:spPr>
          <a:xfrm>
            <a:off x="6177458" y="253375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C-&gt;4C)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1" name="Google Shape;2476;p93"/>
          <p:cNvCxnSpPr>
            <a:stCxn id="138" idx="0"/>
            <a:endCxn id="139" idx="2"/>
          </p:cNvCxnSpPr>
          <p:nvPr/>
        </p:nvCxnSpPr>
        <p:spPr>
          <a:xfrm flipV="1">
            <a:off x="7120077" y="35883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2476;p93"/>
          <p:cNvCxnSpPr>
            <a:stCxn id="139" idx="0"/>
            <a:endCxn id="140" idx="2"/>
          </p:cNvCxnSpPr>
          <p:nvPr/>
        </p:nvCxnSpPr>
        <p:spPr>
          <a:xfrm flipV="1">
            <a:off x="7120077" y="297452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2478;p93"/>
          <p:cNvSpPr/>
          <p:nvPr/>
        </p:nvSpPr>
        <p:spPr>
          <a:xfrm>
            <a:off x="7058442" y="45674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4" name="Google Shape;2479;p93"/>
          <p:cNvCxnSpPr>
            <a:stCxn id="143" idx="0"/>
            <a:endCxn id="138" idx="2"/>
          </p:cNvCxnSpPr>
          <p:nvPr/>
        </p:nvCxnSpPr>
        <p:spPr>
          <a:xfrm flipV="1">
            <a:off x="7120077" y="4202207"/>
            <a:ext cx="1" cy="36522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5" name="Google Shape;2488;p93"/>
          <p:cNvGrpSpPr/>
          <p:nvPr/>
        </p:nvGrpSpPr>
        <p:grpSpPr>
          <a:xfrm>
            <a:off x="6996852" y="2077551"/>
            <a:ext cx="246448" cy="246448"/>
            <a:chOff x="4843325" y="3597375"/>
            <a:chExt cx="393600" cy="393600"/>
          </a:xfrm>
        </p:grpSpPr>
        <p:sp>
          <p:nvSpPr>
            <p:cNvPr id="146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8" name="Google Shape;2479;p93"/>
          <p:cNvCxnSpPr>
            <a:stCxn id="140" idx="0"/>
            <a:endCxn id="146" idx="4"/>
          </p:cNvCxnSpPr>
          <p:nvPr/>
        </p:nvCxnSpPr>
        <p:spPr>
          <a:xfrm flipH="1" flipV="1">
            <a:off x="7120075" y="2323998"/>
            <a:ext cx="2" cy="20975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2480;p93"/>
          <p:cNvCxnSpPr>
            <a:stCxn id="143" idx="6"/>
            <a:endCxn id="146" idx="6"/>
          </p:cNvCxnSpPr>
          <p:nvPr/>
        </p:nvCxnSpPr>
        <p:spPr>
          <a:xfrm flipV="1">
            <a:off x="7181710" y="2200774"/>
            <a:ext cx="61589" cy="2428295"/>
          </a:xfrm>
          <a:prstGeom prst="curvedConnector3">
            <a:avLst>
              <a:gd name="adj1" fmla="val 274710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TextBox 152"/>
          <p:cNvSpPr txBox="1"/>
          <p:nvPr/>
        </p:nvSpPr>
        <p:spPr>
          <a:xfrm>
            <a:off x="2682913" y="2922886"/>
            <a:ext cx="12974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9HWC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682913" y="3524860"/>
            <a:ext cx="12974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9HWC</a:t>
            </a:r>
            <a:r>
              <a:rPr kumimoji="0" lang="en-US" sz="15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780427" y="3831780"/>
            <a:ext cx="12974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4HWC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780426" y="3213995"/>
            <a:ext cx="12974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9HWC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780426" y="2604100"/>
            <a:ext cx="12974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4HWC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617033" y="4487798"/>
            <a:ext cx="1306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/>
            <a:r>
              <a:rPr lang="zh-CN" altLang="en-US" dirty="0">
                <a:solidFill>
                  <a:prstClr val="black"/>
                </a:solidFill>
              </a:rPr>
              <a:t>总共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18HWC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757038" y="4799422"/>
            <a:ext cx="1306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85800"/>
            <a:r>
              <a:rPr lang="zh-CN" altLang="en-US" dirty="0">
                <a:solidFill>
                  <a:prstClr val="black"/>
                </a:solidFill>
              </a:rPr>
              <a:t>总共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17HWC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Google Shape;2473;p93"/>
          <p:cNvSpPr txBox="1"/>
          <p:nvPr/>
        </p:nvSpPr>
        <p:spPr>
          <a:xfrm>
            <a:off x="6253083" y="4799422"/>
            <a:ext cx="1599491" cy="60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“Bottleneck”</a:t>
            </a:r>
          </a:p>
          <a:p>
            <a:pPr lvl="0" algn="ctr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残差块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305246" y="1794592"/>
            <a:ext cx="30941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更多层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更少的计算开销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4213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4357"/>
          </a:xfrm>
        </p:spPr>
        <p:txBody>
          <a:bodyPr>
            <a:normAutofit/>
          </a:bodyPr>
          <a:lstStyle/>
          <a:p>
            <a:r>
              <a:rPr lang="en-US" altLang="zh-CN" dirty="0"/>
              <a:t>9.1</a:t>
            </a:r>
            <a:r>
              <a:rPr lang="zh-CN" altLang="en-US" dirty="0"/>
              <a:t>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492;p35"/>
          <p:cNvSpPr txBox="1"/>
          <p:nvPr/>
        </p:nvSpPr>
        <p:spPr>
          <a:xfrm>
            <a:off x="4622746" y="5423463"/>
            <a:ext cx="4544405" cy="20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Figure copyright Alex </a:t>
            </a:r>
            <a:r>
              <a:rPr kumimoji="0" lang="e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Ilya </a:t>
            </a:r>
            <a:r>
              <a:rPr kumimoji="0" lang="e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Sutskever</a:t>
            </a: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and Geoffrey Hinton, 2012. Reproduced with permission. 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489;p35"/>
          <p:cNvPicPr preferRelativeResize="0"/>
          <p:nvPr/>
        </p:nvPicPr>
        <p:blipFill rotWithShape="1">
          <a:blip r:embed="rId2">
            <a:alphaModFix/>
          </a:blip>
          <a:srcRect t="9321"/>
          <a:stretch/>
        </p:blipFill>
        <p:spPr>
          <a:xfrm>
            <a:off x="5062268" y="857250"/>
            <a:ext cx="4020965" cy="1219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48462" y="2711555"/>
            <a:ext cx="20730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227 x 227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卷积层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最大池化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全连接层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激活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705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224363"/>
            <a:ext cx="39581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rates are 224x224 single-crop testing, reported by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torchvision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2390;p93"/>
          <p:cNvSpPr/>
          <p:nvPr/>
        </p:nvSpPr>
        <p:spPr>
          <a:xfrm>
            <a:off x="7774500" y="5259798"/>
            <a:ext cx="870074" cy="9267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Google Shape;2391;p93"/>
          <p:cNvSpPr/>
          <p:nvPr/>
        </p:nvSpPr>
        <p:spPr>
          <a:xfrm>
            <a:off x="7777642" y="1060867"/>
            <a:ext cx="870074" cy="92676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Google Shape;2392;p93"/>
          <p:cNvSpPr/>
          <p:nvPr/>
        </p:nvSpPr>
        <p:spPr>
          <a:xfrm>
            <a:off x="7774486" y="464023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2393;p93"/>
          <p:cNvSpPr/>
          <p:nvPr/>
        </p:nvSpPr>
        <p:spPr>
          <a:xfrm>
            <a:off x="7772692" y="5124546"/>
            <a:ext cx="870074" cy="92676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7x7 conv, 64, / 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2394;p93"/>
          <p:cNvSpPr/>
          <p:nvPr/>
        </p:nvSpPr>
        <p:spPr>
          <a:xfrm>
            <a:off x="7773190" y="1196129"/>
            <a:ext cx="870074" cy="92676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" name="Google Shape;2395;p93"/>
          <p:cNvSpPr/>
          <p:nvPr/>
        </p:nvSpPr>
        <p:spPr>
          <a:xfrm>
            <a:off x="7774486" y="4989677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Google Shape;2396;p93"/>
          <p:cNvSpPr/>
          <p:nvPr/>
        </p:nvSpPr>
        <p:spPr>
          <a:xfrm>
            <a:off x="7774486" y="477086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5" name="Google Shape;2397;p93"/>
          <p:cNvCxnSpPr/>
          <p:nvPr/>
        </p:nvCxnSpPr>
        <p:spPr>
          <a:xfrm rot="10800000">
            <a:off x="8209523" y="473277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2398;p93"/>
          <p:cNvSpPr/>
          <p:nvPr/>
        </p:nvSpPr>
        <p:spPr>
          <a:xfrm>
            <a:off x="8189295" y="4905377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2399;p93"/>
          <p:cNvCxnSpPr/>
          <p:nvPr/>
        </p:nvCxnSpPr>
        <p:spPr>
          <a:xfrm rot="10800000">
            <a:off x="8209523" y="4947689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400;p93"/>
          <p:cNvCxnSpPr/>
          <p:nvPr/>
        </p:nvCxnSpPr>
        <p:spPr>
          <a:xfrm rot="10800000">
            <a:off x="8209540" y="4863388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401;p93"/>
          <p:cNvSpPr/>
          <p:nvPr/>
        </p:nvSpPr>
        <p:spPr>
          <a:xfrm>
            <a:off x="8189284" y="4562236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02;p93"/>
          <p:cNvCxnSpPr/>
          <p:nvPr/>
        </p:nvCxnSpPr>
        <p:spPr>
          <a:xfrm rot="10800000">
            <a:off x="8209523" y="4604548"/>
            <a:ext cx="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403;p93"/>
          <p:cNvCxnSpPr/>
          <p:nvPr/>
        </p:nvCxnSpPr>
        <p:spPr>
          <a:xfrm>
            <a:off x="8229773" y="4583381"/>
            <a:ext cx="600" cy="343111"/>
          </a:xfrm>
          <a:prstGeom prst="curvedConnector3">
            <a:avLst>
              <a:gd name="adj1" fmla="val 13288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404;p93"/>
          <p:cNvSpPr/>
          <p:nvPr/>
        </p:nvSpPr>
        <p:spPr>
          <a:xfrm>
            <a:off x="7772679" y="430034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2405;p93"/>
          <p:cNvSpPr/>
          <p:nvPr/>
        </p:nvSpPr>
        <p:spPr>
          <a:xfrm>
            <a:off x="7772679" y="443097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" name="Google Shape;2406;p93"/>
          <p:cNvCxnSpPr/>
          <p:nvPr/>
        </p:nvCxnSpPr>
        <p:spPr>
          <a:xfrm rot="10800000">
            <a:off x="8207716" y="439288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407;p93"/>
          <p:cNvCxnSpPr/>
          <p:nvPr/>
        </p:nvCxnSpPr>
        <p:spPr>
          <a:xfrm rot="10800000">
            <a:off x="8207730" y="4523546"/>
            <a:ext cx="17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2408;p93"/>
          <p:cNvSpPr/>
          <p:nvPr/>
        </p:nvSpPr>
        <p:spPr>
          <a:xfrm>
            <a:off x="8187879" y="421743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Google Shape;2409;p93"/>
          <p:cNvCxnSpPr/>
          <p:nvPr/>
        </p:nvCxnSpPr>
        <p:spPr>
          <a:xfrm rot="10800000" flipH="1">
            <a:off x="8207716" y="4259860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410;p93"/>
          <p:cNvCxnSpPr/>
          <p:nvPr/>
        </p:nvCxnSpPr>
        <p:spPr>
          <a:xfrm>
            <a:off x="8208124" y="42174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411;p93"/>
          <p:cNvCxnSpPr/>
          <p:nvPr/>
        </p:nvCxnSpPr>
        <p:spPr>
          <a:xfrm rot="10800000">
            <a:off x="8228275" y="4238471"/>
            <a:ext cx="1499" cy="344910"/>
          </a:xfrm>
          <a:prstGeom prst="curvedConnector3">
            <a:avLst>
              <a:gd name="adj1" fmla="val -531523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2412;p93"/>
          <p:cNvSpPr/>
          <p:nvPr/>
        </p:nvSpPr>
        <p:spPr>
          <a:xfrm>
            <a:off x="7772679" y="395548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2413;p93"/>
          <p:cNvSpPr/>
          <p:nvPr/>
        </p:nvSpPr>
        <p:spPr>
          <a:xfrm>
            <a:off x="7772679" y="408610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" name="Google Shape;2414;p93"/>
          <p:cNvCxnSpPr/>
          <p:nvPr/>
        </p:nvCxnSpPr>
        <p:spPr>
          <a:xfrm rot="10800000">
            <a:off x="8207716" y="404801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2415;p93"/>
          <p:cNvCxnSpPr/>
          <p:nvPr/>
        </p:nvCxnSpPr>
        <p:spPr>
          <a:xfrm rot="10800000">
            <a:off x="8207824" y="4178749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2416;p93"/>
          <p:cNvSpPr/>
          <p:nvPr/>
        </p:nvSpPr>
        <p:spPr>
          <a:xfrm>
            <a:off x="8187879" y="387735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Google Shape;2417;p93"/>
          <p:cNvCxnSpPr/>
          <p:nvPr/>
        </p:nvCxnSpPr>
        <p:spPr>
          <a:xfrm rot="10800000" flipH="1">
            <a:off x="8207716" y="3919497"/>
            <a:ext cx="3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2418;p93"/>
          <p:cNvCxnSpPr/>
          <p:nvPr/>
        </p:nvCxnSpPr>
        <p:spPr>
          <a:xfrm rot="10800000" flipH="1">
            <a:off x="8228369" y="3898471"/>
            <a:ext cx="600" cy="340112"/>
          </a:xfrm>
          <a:prstGeom prst="curvedConnector3">
            <a:avLst>
              <a:gd name="adj1" fmla="val 130260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2419;p93"/>
          <p:cNvSpPr/>
          <p:nvPr/>
        </p:nvSpPr>
        <p:spPr>
          <a:xfrm>
            <a:off x="7773583" y="361196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2420;p93"/>
          <p:cNvSpPr/>
          <p:nvPr/>
        </p:nvSpPr>
        <p:spPr>
          <a:xfrm>
            <a:off x="7773583" y="3742587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128, / 2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" name="Google Shape;2421;p93"/>
          <p:cNvCxnSpPr/>
          <p:nvPr/>
        </p:nvCxnSpPr>
        <p:spPr>
          <a:xfrm rot="10800000">
            <a:off x="8208620" y="3704498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422;p93"/>
          <p:cNvCxnSpPr/>
          <p:nvPr/>
        </p:nvCxnSpPr>
        <p:spPr>
          <a:xfrm rot="10800000" flipH="1">
            <a:off x="8208124" y="3835368"/>
            <a:ext cx="60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2423;p93"/>
          <p:cNvSpPr/>
          <p:nvPr/>
        </p:nvSpPr>
        <p:spPr>
          <a:xfrm>
            <a:off x="8188582" y="353396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2" name="Google Shape;2424;p93"/>
          <p:cNvCxnSpPr/>
          <p:nvPr/>
        </p:nvCxnSpPr>
        <p:spPr>
          <a:xfrm rot="10800000" flipH="1">
            <a:off x="8208620" y="3576275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425;p93"/>
          <p:cNvCxnSpPr/>
          <p:nvPr/>
        </p:nvCxnSpPr>
        <p:spPr>
          <a:xfrm flipH="1">
            <a:off x="8228471" y="3555106"/>
            <a:ext cx="600" cy="343411"/>
          </a:xfrm>
          <a:prstGeom prst="curvedConnector3">
            <a:avLst>
              <a:gd name="adj1" fmla="val -1329980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426;p93"/>
          <p:cNvSpPr/>
          <p:nvPr/>
        </p:nvSpPr>
        <p:spPr>
          <a:xfrm>
            <a:off x="7771777" y="327207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2427;p93"/>
          <p:cNvSpPr/>
          <p:nvPr/>
        </p:nvSpPr>
        <p:spPr>
          <a:xfrm>
            <a:off x="7771777" y="3402698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" name="Google Shape;2428;p93"/>
          <p:cNvCxnSpPr/>
          <p:nvPr/>
        </p:nvCxnSpPr>
        <p:spPr>
          <a:xfrm rot="10800000">
            <a:off x="8206814" y="336460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2429;p93"/>
          <p:cNvCxnSpPr/>
          <p:nvPr/>
        </p:nvCxnSpPr>
        <p:spPr>
          <a:xfrm rot="10800000">
            <a:off x="8206728" y="3495272"/>
            <a:ext cx="20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2430;p93"/>
          <p:cNvSpPr/>
          <p:nvPr/>
        </p:nvSpPr>
        <p:spPr>
          <a:xfrm>
            <a:off x="8187176" y="3189164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Google Shape;2431;p93"/>
          <p:cNvCxnSpPr/>
          <p:nvPr/>
        </p:nvCxnSpPr>
        <p:spPr>
          <a:xfrm rot="10800000" flipH="1">
            <a:off x="8206814" y="3231586"/>
            <a:ext cx="6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2432;p93"/>
          <p:cNvCxnSpPr/>
          <p:nvPr/>
        </p:nvCxnSpPr>
        <p:spPr>
          <a:xfrm>
            <a:off x="8207421" y="318916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2433;p93"/>
          <p:cNvCxnSpPr/>
          <p:nvPr/>
        </p:nvCxnSpPr>
        <p:spPr>
          <a:xfrm rot="10800000">
            <a:off x="8227573" y="3210196"/>
            <a:ext cx="1499" cy="344910"/>
          </a:xfrm>
          <a:prstGeom prst="curvedConnector3">
            <a:avLst>
              <a:gd name="adj1" fmla="val -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2434;p93"/>
          <p:cNvSpPr/>
          <p:nvPr/>
        </p:nvSpPr>
        <p:spPr>
          <a:xfrm>
            <a:off x="7771777" y="292721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2435;p93"/>
          <p:cNvSpPr/>
          <p:nvPr/>
        </p:nvSpPr>
        <p:spPr>
          <a:xfrm>
            <a:off x="7771777" y="305783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2436;p93"/>
          <p:cNvCxnSpPr/>
          <p:nvPr/>
        </p:nvCxnSpPr>
        <p:spPr>
          <a:xfrm rot="10800000">
            <a:off x="8206814" y="301974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2437;p93"/>
          <p:cNvCxnSpPr/>
          <p:nvPr/>
        </p:nvCxnSpPr>
        <p:spPr>
          <a:xfrm rot="10800000">
            <a:off x="8206821" y="3150474"/>
            <a:ext cx="6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2438;p93"/>
          <p:cNvSpPr/>
          <p:nvPr/>
        </p:nvSpPr>
        <p:spPr>
          <a:xfrm>
            <a:off x="8187176" y="284908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Google Shape;2439;p93"/>
          <p:cNvCxnSpPr/>
          <p:nvPr/>
        </p:nvCxnSpPr>
        <p:spPr>
          <a:xfrm rot="10800000" flipH="1">
            <a:off x="8206814" y="2891225"/>
            <a:ext cx="6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2440;p93"/>
          <p:cNvCxnSpPr/>
          <p:nvPr/>
        </p:nvCxnSpPr>
        <p:spPr>
          <a:xfrm rot="10800000" flipH="1">
            <a:off x="8227666" y="2870197"/>
            <a:ext cx="600" cy="340112"/>
          </a:xfrm>
          <a:prstGeom prst="curvedConnector3">
            <a:avLst>
              <a:gd name="adj1" fmla="val 1332322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2441;p93"/>
          <p:cNvCxnSpPr/>
          <p:nvPr/>
        </p:nvCxnSpPr>
        <p:spPr>
          <a:xfrm rot="10800000" flipH="1">
            <a:off x="8208924" y="2735599"/>
            <a:ext cx="300" cy="1172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442;p93"/>
          <p:cNvSpPr txBox="1"/>
          <p:nvPr/>
        </p:nvSpPr>
        <p:spPr>
          <a:xfrm>
            <a:off x="8091320" y="2528906"/>
            <a:ext cx="258833" cy="14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Google Shape;2443;p93"/>
          <p:cNvCxnSpPr/>
          <p:nvPr/>
        </p:nvCxnSpPr>
        <p:spPr>
          <a:xfrm rot="10800000" flipH="1">
            <a:off x="8209642" y="2553118"/>
            <a:ext cx="600" cy="1295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2445;p93"/>
          <p:cNvSpPr/>
          <p:nvPr/>
        </p:nvSpPr>
        <p:spPr>
          <a:xfrm>
            <a:off x="7775389" y="224569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2446;p93"/>
          <p:cNvSpPr/>
          <p:nvPr/>
        </p:nvSpPr>
        <p:spPr>
          <a:xfrm>
            <a:off x="7775389" y="237631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512, /2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4" name="Google Shape;2447;p93"/>
          <p:cNvCxnSpPr/>
          <p:nvPr/>
        </p:nvCxnSpPr>
        <p:spPr>
          <a:xfrm rot="10800000">
            <a:off x="8210426" y="233822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2444;p93"/>
          <p:cNvSpPr/>
          <p:nvPr/>
        </p:nvSpPr>
        <p:spPr>
          <a:xfrm>
            <a:off x="8189997" y="251082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Google Shape;2448;p93"/>
          <p:cNvCxnSpPr/>
          <p:nvPr/>
        </p:nvCxnSpPr>
        <p:spPr>
          <a:xfrm rot="10800000" flipH="1">
            <a:off x="8210242" y="2469139"/>
            <a:ext cx="300" cy="41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449;p93"/>
          <p:cNvSpPr/>
          <p:nvPr/>
        </p:nvSpPr>
        <p:spPr>
          <a:xfrm>
            <a:off x="8189986" y="216768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Google Shape;2450;p93"/>
          <p:cNvCxnSpPr/>
          <p:nvPr/>
        </p:nvCxnSpPr>
        <p:spPr>
          <a:xfrm rot="10800000">
            <a:off x="8210126" y="2210003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451;p93"/>
          <p:cNvCxnSpPr/>
          <p:nvPr/>
        </p:nvCxnSpPr>
        <p:spPr>
          <a:xfrm>
            <a:off x="8230476" y="2188833"/>
            <a:ext cx="600" cy="343111"/>
          </a:xfrm>
          <a:prstGeom prst="curvedConnector3">
            <a:avLst>
              <a:gd name="adj1" fmla="val 1298704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2452;p93"/>
          <p:cNvSpPr/>
          <p:nvPr/>
        </p:nvSpPr>
        <p:spPr>
          <a:xfrm>
            <a:off x="7773583" y="1905805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2453;p93"/>
          <p:cNvSpPr/>
          <p:nvPr/>
        </p:nvSpPr>
        <p:spPr>
          <a:xfrm>
            <a:off x="7773583" y="203642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2" name="Google Shape;2454;p93"/>
          <p:cNvCxnSpPr/>
          <p:nvPr/>
        </p:nvCxnSpPr>
        <p:spPr>
          <a:xfrm rot="10800000">
            <a:off x="8208620" y="199833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55;p93"/>
          <p:cNvCxnSpPr/>
          <p:nvPr/>
        </p:nvCxnSpPr>
        <p:spPr>
          <a:xfrm rot="10800000">
            <a:off x="8208733" y="2128998"/>
            <a:ext cx="14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2456;p93"/>
          <p:cNvSpPr/>
          <p:nvPr/>
        </p:nvSpPr>
        <p:spPr>
          <a:xfrm>
            <a:off x="8188582" y="1822890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Google Shape;2457;p93"/>
          <p:cNvCxnSpPr/>
          <p:nvPr/>
        </p:nvCxnSpPr>
        <p:spPr>
          <a:xfrm rot="10800000" flipH="1">
            <a:off x="8208620" y="1865315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58;p93"/>
          <p:cNvCxnSpPr/>
          <p:nvPr/>
        </p:nvCxnSpPr>
        <p:spPr>
          <a:xfrm>
            <a:off x="8208827" y="182288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59;p93"/>
          <p:cNvCxnSpPr/>
          <p:nvPr/>
        </p:nvCxnSpPr>
        <p:spPr>
          <a:xfrm rot="10800000">
            <a:off x="8228977" y="1843922"/>
            <a:ext cx="1499" cy="344910"/>
          </a:xfrm>
          <a:prstGeom prst="curvedConnector3">
            <a:avLst>
              <a:gd name="adj1" fmla="val -519638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2460;p93"/>
          <p:cNvSpPr/>
          <p:nvPr/>
        </p:nvSpPr>
        <p:spPr>
          <a:xfrm>
            <a:off x="7773583" y="156094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2461;p93"/>
          <p:cNvSpPr/>
          <p:nvPr/>
        </p:nvSpPr>
        <p:spPr>
          <a:xfrm>
            <a:off x="7773583" y="1691566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0" name="Google Shape;2462;p93"/>
          <p:cNvCxnSpPr/>
          <p:nvPr/>
        </p:nvCxnSpPr>
        <p:spPr>
          <a:xfrm rot="10800000">
            <a:off x="8208620" y="165347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463;p93"/>
          <p:cNvCxnSpPr/>
          <p:nvPr/>
        </p:nvCxnSpPr>
        <p:spPr>
          <a:xfrm rot="10800000">
            <a:off x="8208527" y="1784200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464;p93"/>
          <p:cNvCxnSpPr/>
          <p:nvPr/>
        </p:nvCxnSpPr>
        <p:spPr>
          <a:xfrm rot="10800000" flipH="1">
            <a:off x="8229073" y="1492225"/>
            <a:ext cx="1499" cy="351809"/>
          </a:xfrm>
          <a:prstGeom prst="curvedConnector3">
            <a:avLst>
              <a:gd name="adj1" fmla="val 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2465;p93"/>
          <p:cNvSpPr/>
          <p:nvPr/>
        </p:nvSpPr>
        <p:spPr>
          <a:xfrm>
            <a:off x="8190007" y="147110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Google Shape;2466;p93"/>
          <p:cNvCxnSpPr/>
          <p:nvPr/>
        </p:nvCxnSpPr>
        <p:spPr>
          <a:xfrm rot="10800000" flipH="1">
            <a:off x="8208621" y="1513258"/>
            <a:ext cx="1499" cy="47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467;p93"/>
          <p:cNvCxnSpPr/>
          <p:nvPr/>
        </p:nvCxnSpPr>
        <p:spPr>
          <a:xfrm rot="10800000" flipH="1">
            <a:off x="8210252" y="1423715"/>
            <a:ext cx="300" cy="473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2468;p93"/>
          <p:cNvSpPr/>
          <p:nvPr/>
        </p:nvSpPr>
        <p:spPr>
          <a:xfrm>
            <a:off x="7775416" y="1331069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612" y="2571058"/>
          <a:ext cx="7479256" cy="19535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7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66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48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66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4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63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48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55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596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3559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 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Stem layers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FC 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GFLOP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ImageNet top-5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1.8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10.92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3.6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8.58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Bottle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 dirty="0">
                          <a:effectLst/>
                        </a:rPr>
                        <a:t>18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3.8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7.13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ResNet-101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Bottle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23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7.6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6.44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ResNet-152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Bottle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24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36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108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11.3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5.94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9" name="Rectangle 118"/>
          <p:cNvSpPr/>
          <p:nvPr/>
        </p:nvSpPr>
        <p:spPr>
          <a:xfrm>
            <a:off x="63521" y="3610260"/>
            <a:ext cx="7569029" cy="1112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484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224363"/>
            <a:ext cx="39581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rates are 224x224 single-crop testing, reported by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torchvision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2390;p93"/>
          <p:cNvSpPr/>
          <p:nvPr/>
        </p:nvSpPr>
        <p:spPr>
          <a:xfrm>
            <a:off x="7774500" y="5259798"/>
            <a:ext cx="870074" cy="9267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Google Shape;2391;p93"/>
          <p:cNvSpPr/>
          <p:nvPr/>
        </p:nvSpPr>
        <p:spPr>
          <a:xfrm>
            <a:off x="7777642" y="1060867"/>
            <a:ext cx="870074" cy="92676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Google Shape;2392;p93"/>
          <p:cNvSpPr/>
          <p:nvPr/>
        </p:nvSpPr>
        <p:spPr>
          <a:xfrm>
            <a:off x="7774486" y="464023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2393;p93"/>
          <p:cNvSpPr/>
          <p:nvPr/>
        </p:nvSpPr>
        <p:spPr>
          <a:xfrm>
            <a:off x="7772692" y="5124546"/>
            <a:ext cx="870074" cy="92676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7x7 conv, 64, / 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2394;p93"/>
          <p:cNvSpPr/>
          <p:nvPr/>
        </p:nvSpPr>
        <p:spPr>
          <a:xfrm>
            <a:off x="7773190" y="1196129"/>
            <a:ext cx="870074" cy="92676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" name="Google Shape;2395;p93"/>
          <p:cNvSpPr/>
          <p:nvPr/>
        </p:nvSpPr>
        <p:spPr>
          <a:xfrm>
            <a:off x="7774486" y="4989677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Google Shape;2396;p93"/>
          <p:cNvSpPr/>
          <p:nvPr/>
        </p:nvSpPr>
        <p:spPr>
          <a:xfrm>
            <a:off x="7774486" y="477086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5" name="Google Shape;2397;p93"/>
          <p:cNvCxnSpPr/>
          <p:nvPr/>
        </p:nvCxnSpPr>
        <p:spPr>
          <a:xfrm rot="10800000">
            <a:off x="8209523" y="473277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2398;p93"/>
          <p:cNvSpPr/>
          <p:nvPr/>
        </p:nvSpPr>
        <p:spPr>
          <a:xfrm>
            <a:off x="8189295" y="4905377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2399;p93"/>
          <p:cNvCxnSpPr/>
          <p:nvPr/>
        </p:nvCxnSpPr>
        <p:spPr>
          <a:xfrm rot="10800000">
            <a:off x="8209523" y="4947689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400;p93"/>
          <p:cNvCxnSpPr/>
          <p:nvPr/>
        </p:nvCxnSpPr>
        <p:spPr>
          <a:xfrm rot="10800000">
            <a:off x="8209540" y="4863388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401;p93"/>
          <p:cNvSpPr/>
          <p:nvPr/>
        </p:nvSpPr>
        <p:spPr>
          <a:xfrm>
            <a:off x="8189284" y="4562236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02;p93"/>
          <p:cNvCxnSpPr/>
          <p:nvPr/>
        </p:nvCxnSpPr>
        <p:spPr>
          <a:xfrm rot="10800000">
            <a:off x="8209523" y="4604548"/>
            <a:ext cx="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403;p93"/>
          <p:cNvCxnSpPr/>
          <p:nvPr/>
        </p:nvCxnSpPr>
        <p:spPr>
          <a:xfrm>
            <a:off x="8229773" y="4583381"/>
            <a:ext cx="600" cy="343111"/>
          </a:xfrm>
          <a:prstGeom prst="curvedConnector3">
            <a:avLst>
              <a:gd name="adj1" fmla="val 13288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404;p93"/>
          <p:cNvSpPr/>
          <p:nvPr/>
        </p:nvSpPr>
        <p:spPr>
          <a:xfrm>
            <a:off x="7772679" y="430034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2405;p93"/>
          <p:cNvSpPr/>
          <p:nvPr/>
        </p:nvSpPr>
        <p:spPr>
          <a:xfrm>
            <a:off x="7772679" y="443097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" name="Google Shape;2406;p93"/>
          <p:cNvCxnSpPr/>
          <p:nvPr/>
        </p:nvCxnSpPr>
        <p:spPr>
          <a:xfrm rot="10800000">
            <a:off x="8207716" y="439288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407;p93"/>
          <p:cNvCxnSpPr/>
          <p:nvPr/>
        </p:nvCxnSpPr>
        <p:spPr>
          <a:xfrm rot="10800000">
            <a:off x="8207730" y="4523546"/>
            <a:ext cx="17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2408;p93"/>
          <p:cNvSpPr/>
          <p:nvPr/>
        </p:nvSpPr>
        <p:spPr>
          <a:xfrm>
            <a:off x="8187879" y="421743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Google Shape;2409;p93"/>
          <p:cNvCxnSpPr/>
          <p:nvPr/>
        </p:nvCxnSpPr>
        <p:spPr>
          <a:xfrm rot="10800000" flipH="1">
            <a:off x="8207716" y="4259860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410;p93"/>
          <p:cNvCxnSpPr/>
          <p:nvPr/>
        </p:nvCxnSpPr>
        <p:spPr>
          <a:xfrm>
            <a:off x="8208124" y="42174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411;p93"/>
          <p:cNvCxnSpPr/>
          <p:nvPr/>
        </p:nvCxnSpPr>
        <p:spPr>
          <a:xfrm rot="10800000">
            <a:off x="8228275" y="4238471"/>
            <a:ext cx="1499" cy="344910"/>
          </a:xfrm>
          <a:prstGeom prst="curvedConnector3">
            <a:avLst>
              <a:gd name="adj1" fmla="val -531523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2412;p93"/>
          <p:cNvSpPr/>
          <p:nvPr/>
        </p:nvSpPr>
        <p:spPr>
          <a:xfrm>
            <a:off x="7772679" y="395548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2413;p93"/>
          <p:cNvSpPr/>
          <p:nvPr/>
        </p:nvSpPr>
        <p:spPr>
          <a:xfrm>
            <a:off x="7772679" y="408610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" name="Google Shape;2414;p93"/>
          <p:cNvCxnSpPr/>
          <p:nvPr/>
        </p:nvCxnSpPr>
        <p:spPr>
          <a:xfrm rot="10800000">
            <a:off x="8207716" y="404801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2415;p93"/>
          <p:cNvCxnSpPr/>
          <p:nvPr/>
        </p:nvCxnSpPr>
        <p:spPr>
          <a:xfrm rot="10800000">
            <a:off x="8207824" y="4178749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2416;p93"/>
          <p:cNvSpPr/>
          <p:nvPr/>
        </p:nvSpPr>
        <p:spPr>
          <a:xfrm>
            <a:off x="8187879" y="387735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Google Shape;2417;p93"/>
          <p:cNvCxnSpPr/>
          <p:nvPr/>
        </p:nvCxnSpPr>
        <p:spPr>
          <a:xfrm rot="10800000" flipH="1">
            <a:off x="8207716" y="3919497"/>
            <a:ext cx="3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2418;p93"/>
          <p:cNvCxnSpPr/>
          <p:nvPr/>
        </p:nvCxnSpPr>
        <p:spPr>
          <a:xfrm rot="10800000" flipH="1">
            <a:off x="8228369" y="3898471"/>
            <a:ext cx="600" cy="340112"/>
          </a:xfrm>
          <a:prstGeom prst="curvedConnector3">
            <a:avLst>
              <a:gd name="adj1" fmla="val 130260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2419;p93"/>
          <p:cNvSpPr/>
          <p:nvPr/>
        </p:nvSpPr>
        <p:spPr>
          <a:xfrm>
            <a:off x="7773583" y="361196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2420;p93"/>
          <p:cNvSpPr/>
          <p:nvPr/>
        </p:nvSpPr>
        <p:spPr>
          <a:xfrm>
            <a:off x="7773583" y="3742587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128, / 2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" name="Google Shape;2421;p93"/>
          <p:cNvCxnSpPr/>
          <p:nvPr/>
        </p:nvCxnSpPr>
        <p:spPr>
          <a:xfrm rot="10800000">
            <a:off x="8208620" y="3704498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422;p93"/>
          <p:cNvCxnSpPr/>
          <p:nvPr/>
        </p:nvCxnSpPr>
        <p:spPr>
          <a:xfrm rot="10800000" flipH="1">
            <a:off x="8208124" y="3835368"/>
            <a:ext cx="60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2423;p93"/>
          <p:cNvSpPr/>
          <p:nvPr/>
        </p:nvSpPr>
        <p:spPr>
          <a:xfrm>
            <a:off x="8188582" y="353396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2" name="Google Shape;2424;p93"/>
          <p:cNvCxnSpPr/>
          <p:nvPr/>
        </p:nvCxnSpPr>
        <p:spPr>
          <a:xfrm rot="10800000" flipH="1">
            <a:off x="8208620" y="3576275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425;p93"/>
          <p:cNvCxnSpPr/>
          <p:nvPr/>
        </p:nvCxnSpPr>
        <p:spPr>
          <a:xfrm flipH="1">
            <a:off x="8228471" y="3555106"/>
            <a:ext cx="600" cy="343411"/>
          </a:xfrm>
          <a:prstGeom prst="curvedConnector3">
            <a:avLst>
              <a:gd name="adj1" fmla="val -1329980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426;p93"/>
          <p:cNvSpPr/>
          <p:nvPr/>
        </p:nvSpPr>
        <p:spPr>
          <a:xfrm>
            <a:off x="7771777" y="327207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2427;p93"/>
          <p:cNvSpPr/>
          <p:nvPr/>
        </p:nvSpPr>
        <p:spPr>
          <a:xfrm>
            <a:off x="7771777" y="3402698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" name="Google Shape;2428;p93"/>
          <p:cNvCxnSpPr/>
          <p:nvPr/>
        </p:nvCxnSpPr>
        <p:spPr>
          <a:xfrm rot="10800000">
            <a:off x="8206814" y="336460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2429;p93"/>
          <p:cNvCxnSpPr/>
          <p:nvPr/>
        </p:nvCxnSpPr>
        <p:spPr>
          <a:xfrm rot="10800000">
            <a:off x="8206728" y="3495272"/>
            <a:ext cx="20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2430;p93"/>
          <p:cNvSpPr/>
          <p:nvPr/>
        </p:nvSpPr>
        <p:spPr>
          <a:xfrm>
            <a:off x="8187176" y="3189164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Google Shape;2431;p93"/>
          <p:cNvCxnSpPr/>
          <p:nvPr/>
        </p:nvCxnSpPr>
        <p:spPr>
          <a:xfrm rot="10800000" flipH="1">
            <a:off x="8206814" y="3231586"/>
            <a:ext cx="6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2432;p93"/>
          <p:cNvCxnSpPr/>
          <p:nvPr/>
        </p:nvCxnSpPr>
        <p:spPr>
          <a:xfrm>
            <a:off x="8207421" y="318916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2433;p93"/>
          <p:cNvCxnSpPr/>
          <p:nvPr/>
        </p:nvCxnSpPr>
        <p:spPr>
          <a:xfrm rot="10800000">
            <a:off x="8227573" y="3210196"/>
            <a:ext cx="1499" cy="344910"/>
          </a:xfrm>
          <a:prstGeom prst="curvedConnector3">
            <a:avLst>
              <a:gd name="adj1" fmla="val -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2434;p93"/>
          <p:cNvSpPr/>
          <p:nvPr/>
        </p:nvSpPr>
        <p:spPr>
          <a:xfrm>
            <a:off x="7771777" y="292721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2435;p93"/>
          <p:cNvSpPr/>
          <p:nvPr/>
        </p:nvSpPr>
        <p:spPr>
          <a:xfrm>
            <a:off x="7771777" y="305783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2436;p93"/>
          <p:cNvCxnSpPr/>
          <p:nvPr/>
        </p:nvCxnSpPr>
        <p:spPr>
          <a:xfrm rot="10800000">
            <a:off x="8206814" y="301974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2437;p93"/>
          <p:cNvCxnSpPr/>
          <p:nvPr/>
        </p:nvCxnSpPr>
        <p:spPr>
          <a:xfrm rot="10800000">
            <a:off x="8206821" y="3150474"/>
            <a:ext cx="6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2438;p93"/>
          <p:cNvSpPr/>
          <p:nvPr/>
        </p:nvSpPr>
        <p:spPr>
          <a:xfrm>
            <a:off x="8187176" y="284908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Google Shape;2439;p93"/>
          <p:cNvCxnSpPr/>
          <p:nvPr/>
        </p:nvCxnSpPr>
        <p:spPr>
          <a:xfrm rot="10800000" flipH="1">
            <a:off x="8206814" y="2891225"/>
            <a:ext cx="6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2440;p93"/>
          <p:cNvCxnSpPr/>
          <p:nvPr/>
        </p:nvCxnSpPr>
        <p:spPr>
          <a:xfrm rot="10800000" flipH="1">
            <a:off x="8227666" y="2870197"/>
            <a:ext cx="600" cy="340112"/>
          </a:xfrm>
          <a:prstGeom prst="curvedConnector3">
            <a:avLst>
              <a:gd name="adj1" fmla="val 1332322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2441;p93"/>
          <p:cNvCxnSpPr/>
          <p:nvPr/>
        </p:nvCxnSpPr>
        <p:spPr>
          <a:xfrm rot="10800000" flipH="1">
            <a:off x="8208924" y="2735599"/>
            <a:ext cx="300" cy="1172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442;p93"/>
          <p:cNvSpPr txBox="1"/>
          <p:nvPr/>
        </p:nvSpPr>
        <p:spPr>
          <a:xfrm>
            <a:off x="8091320" y="2528906"/>
            <a:ext cx="258833" cy="14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Google Shape;2443;p93"/>
          <p:cNvCxnSpPr/>
          <p:nvPr/>
        </p:nvCxnSpPr>
        <p:spPr>
          <a:xfrm rot="10800000" flipH="1">
            <a:off x="8209642" y="2553118"/>
            <a:ext cx="600" cy="1295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2445;p93"/>
          <p:cNvSpPr/>
          <p:nvPr/>
        </p:nvSpPr>
        <p:spPr>
          <a:xfrm>
            <a:off x="7775389" y="224569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2446;p93"/>
          <p:cNvSpPr/>
          <p:nvPr/>
        </p:nvSpPr>
        <p:spPr>
          <a:xfrm>
            <a:off x="7775389" y="237631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512, /2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4" name="Google Shape;2447;p93"/>
          <p:cNvCxnSpPr/>
          <p:nvPr/>
        </p:nvCxnSpPr>
        <p:spPr>
          <a:xfrm rot="10800000">
            <a:off x="8210426" y="233822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2444;p93"/>
          <p:cNvSpPr/>
          <p:nvPr/>
        </p:nvSpPr>
        <p:spPr>
          <a:xfrm>
            <a:off x="8189997" y="251082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Google Shape;2448;p93"/>
          <p:cNvCxnSpPr/>
          <p:nvPr/>
        </p:nvCxnSpPr>
        <p:spPr>
          <a:xfrm rot="10800000" flipH="1">
            <a:off x="8210242" y="2469139"/>
            <a:ext cx="300" cy="41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449;p93"/>
          <p:cNvSpPr/>
          <p:nvPr/>
        </p:nvSpPr>
        <p:spPr>
          <a:xfrm>
            <a:off x="8189986" y="216768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Google Shape;2450;p93"/>
          <p:cNvCxnSpPr/>
          <p:nvPr/>
        </p:nvCxnSpPr>
        <p:spPr>
          <a:xfrm rot="10800000">
            <a:off x="8210126" y="2210003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451;p93"/>
          <p:cNvCxnSpPr/>
          <p:nvPr/>
        </p:nvCxnSpPr>
        <p:spPr>
          <a:xfrm>
            <a:off x="8230476" y="2188833"/>
            <a:ext cx="600" cy="343111"/>
          </a:xfrm>
          <a:prstGeom prst="curvedConnector3">
            <a:avLst>
              <a:gd name="adj1" fmla="val 1298704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2452;p93"/>
          <p:cNvSpPr/>
          <p:nvPr/>
        </p:nvSpPr>
        <p:spPr>
          <a:xfrm>
            <a:off x="7773583" y="1905805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2453;p93"/>
          <p:cNvSpPr/>
          <p:nvPr/>
        </p:nvSpPr>
        <p:spPr>
          <a:xfrm>
            <a:off x="7773583" y="203642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2" name="Google Shape;2454;p93"/>
          <p:cNvCxnSpPr/>
          <p:nvPr/>
        </p:nvCxnSpPr>
        <p:spPr>
          <a:xfrm rot="10800000">
            <a:off x="8208620" y="199833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55;p93"/>
          <p:cNvCxnSpPr/>
          <p:nvPr/>
        </p:nvCxnSpPr>
        <p:spPr>
          <a:xfrm rot="10800000">
            <a:off x="8208733" y="2128998"/>
            <a:ext cx="14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2456;p93"/>
          <p:cNvSpPr/>
          <p:nvPr/>
        </p:nvSpPr>
        <p:spPr>
          <a:xfrm>
            <a:off x="8188582" y="1822890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Google Shape;2457;p93"/>
          <p:cNvCxnSpPr/>
          <p:nvPr/>
        </p:nvCxnSpPr>
        <p:spPr>
          <a:xfrm rot="10800000" flipH="1">
            <a:off x="8208620" y="1865315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58;p93"/>
          <p:cNvCxnSpPr/>
          <p:nvPr/>
        </p:nvCxnSpPr>
        <p:spPr>
          <a:xfrm>
            <a:off x="8208827" y="182288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59;p93"/>
          <p:cNvCxnSpPr/>
          <p:nvPr/>
        </p:nvCxnSpPr>
        <p:spPr>
          <a:xfrm rot="10800000">
            <a:off x="8228977" y="1843922"/>
            <a:ext cx="1499" cy="344910"/>
          </a:xfrm>
          <a:prstGeom prst="curvedConnector3">
            <a:avLst>
              <a:gd name="adj1" fmla="val -519638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2460;p93"/>
          <p:cNvSpPr/>
          <p:nvPr/>
        </p:nvSpPr>
        <p:spPr>
          <a:xfrm>
            <a:off x="7773583" y="156094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2461;p93"/>
          <p:cNvSpPr/>
          <p:nvPr/>
        </p:nvSpPr>
        <p:spPr>
          <a:xfrm>
            <a:off x="7773583" y="1691566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0" name="Google Shape;2462;p93"/>
          <p:cNvCxnSpPr/>
          <p:nvPr/>
        </p:nvCxnSpPr>
        <p:spPr>
          <a:xfrm rot="10800000">
            <a:off x="8208620" y="165347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463;p93"/>
          <p:cNvCxnSpPr/>
          <p:nvPr/>
        </p:nvCxnSpPr>
        <p:spPr>
          <a:xfrm rot="10800000">
            <a:off x="8208527" y="1784200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464;p93"/>
          <p:cNvCxnSpPr/>
          <p:nvPr/>
        </p:nvCxnSpPr>
        <p:spPr>
          <a:xfrm rot="10800000" flipH="1">
            <a:off x="8229073" y="1492225"/>
            <a:ext cx="1499" cy="351809"/>
          </a:xfrm>
          <a:prstGeom prst="curvedConnector3">
            <a:avLst>
              <a:gd name="adj1" fmla="val 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2465;p93"/>
          <p:cNvSpPr/>
          <p:nvPr/>
        </p:nvSpPr>
        <p:spPr>
          <a:xfrm>
            <a:off x="8190007" y="147110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Google Shape;2466;p93"/>
          <p:cNvCxnSpPr/>
          <p:nvPr/>
        </p:nvCxnSpPr>
        <p:spPr>
          <a:xfrm rot="10800000" flipH="1">
            <a:off x="8208621" y="1513258"/>
            <a:ext cx="1499" cy="47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467;p93"/>
          <p:cNvCxnSpPr/>
          <p:nvPr/>
        </p:nvCxnSpPr>
        <p:spPr>
          <a:xfrm rot="10800000" flipH="1">
            <a:off x="8210252" y="1423715"/>
            <a:ext cx="300" cy="473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2468;p93"/>
          <p:cNvSpPr/>
          <p:nvPr/>
        </p:nvSpPr>
        <p:spPr>
          <a:xfrm>
            <a:off x="7775416" y="1331069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612" y="2571058"/>
          <a:ext cx="7479256" cy="19535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7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66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48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66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4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63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48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55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596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3559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 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Stem layers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FC 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GFLOP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ImageNet top-5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1.8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10.92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3.6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8.58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Bottle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 dirty="0">
                          <a:effectLst/>
                        </a:rPr>
                        <a:t>18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3.8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7.13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ResNet-101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Bottle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23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7.6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6.44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ResNet-152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Bottle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24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36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108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11.3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5.94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9" name="Rectangle 118"/>
          <p:cNvSpPr/>
          <p:nvPr/>
        </p:nvSpPr>
        <p:spPr>
          <a:xfrm>
            <a:off x="63521" y="3810225"/>
            <a:ext cx="7569029" cy="9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4072" y="1905805"/>
            <a:ext cx="54143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ResNet-50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和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ResNet-34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一样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但是将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块替换为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Bottleneck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块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对于许多任务而言，这是一个最好的基线结果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4712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224363"/>
            <a:ext cx="39581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CVPR 2016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rates are 224x224 single-crop testing, reported by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torchvision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2390;p93"/>
          <p:cNvSpPr/>
          <p:nvPr/>
        </p:nvSpPr>
        <p:spPr>
          <a:xfrm>
            <a:off x="7774500" y="5259798"/>
            <a:ext cx="870074" cy="92676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Input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Google Shape;2391;p93"/>
          <p:cNvSpPr/>
          <p:nvPr/>
        </p:nvSpPr>
        <p:spPr>
          <a:xfrm>
            <a:off x="7777642" y="1060867"/>
            <a:ext cx="870074" cy="92676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Softmax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Google Shape;2392;p93"/>
          <p:cNvSpPr/>
          <p:nvPr/>
        </p:nvSpPr>
        <p:spPr>
          <a:xfrm>
            <a:off x="7774486" y="464023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2393;p93"/>
          <p:cNvSpPr/>
          <p:nvPr/>
        </p:nvSpPr>
        <p:spPr>
          <a:xfrm>
            <a:off x="7772692" y="5124546"/>
            <a:ext cx="870074" cy="92676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7x7 conv, 64, / 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2394;p93"/>
          <p:cNvSpPr/>
          <p:nvPr/>
        </p:nvSpPr>
        <p:spPr>
          <a:xfrm>
            <a:off x="7773190" y="1196129"/>
            <a:ext cx="870074" cy="92676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FC 1000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" name="Google Shape;2395;p93"/>
          <p:cNvSpPr/>
          <p:nvPr/>
        </p:nvSpPr>
        <p:spPr>
          <a:xfrm>
            <a:off x="7774486" y="4989677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Google Shape;2396;p93"/>
          <p:cNvSpPr/>
          <p:nvPr/>
        </p:nvSpPr>
        <p:spPr>
          <a:xfrm>
            <a:off x="7774486" y="477086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5" name="Google Shape;2397;p93"/>
          <p:cNvCxnSpPr/>
          <p:nvPr/>
        </p:nvCxnSpPr>
        <p:spPr>
          <a:xfrm rot="10800000">
            <a:off x="8209523" y="473277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2398;p93"/>
          <p:cNvSpPr/>
          <p:nvPr/>
        </p:nvSpPr>
        <p:spPr>
          <a:xfrm>
            <a:off x="8189295" y="4905377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Google Shape;2399;p93"/>
          <p:cNvCxnSpPr/>
          <p:nvPr/>
        </p:nvCxnSpPr>
        <p:spPr>
          <a:xfrm rot="10800000">
            <a:off x="8209523" y="4947689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400;p93"/>
          <p:cNvCxnSpPr/>
          <p:nvPr/>
        </p:nvCxnSpPr>
        <p:spPr>
          <a:xfrm rot="10800000">
            <a:off x="8209540" y="4863388"/>
            <a:ext cx="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401;p93"/>
          <p:cNvSpPr/>
          <p:nvPr/>
        </p:nvSpPr>
        <p:spPr>
          <a:xfrm>
            <a:off x="8189284" y="4562236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02;p93"/>
          <p:cNvCxnSpPr/>
          <p:nvPr/>
        </p:nvCxnSpPr>
        <p:spPr>
          <a:xfrm rot="10800000">
            <a:off x="8209523" y="4604548"/>
            <a:ext cx="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403;p93"/>
          <p:cNvCxnSpPr/>
          <p:nvPr/>
        </p:nvCxnSpPr>
        <p:spPr>
          <a:xfrm>
            <a:off x="8229773" y="4583381"/>
            <a:ext cx="600" cy="343111"/>
          </a:xfrm>
          <a:prstGeom prst="curvedConnector3">
            <a:avLst>
              <a:gd name="adj1" fmla="val 13288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404;p93"/>
          <p:cNvSpPr/>
          <p:nvPr/>
        </p:nvSpPr>
        <p:spPr>
          <a:xfrm>
            <a:off x="7772679" y="430034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2405;p93"/>
          <p:cNvSpPr/>
          <p:nvPr/>
        </p:nvSpPr>
        <p:spPr>
          <a:xfrm>
            <a:off x="7772679" y="4430970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" name="Google Shape;2406;p93"/>
          <p:cNvCxnSpPr/>
          <p:nvPr/>
        </p:nvCxnSpPr>
        <p:spPr>
          <a:xfrm rot="10800000">
            <a:off x="8207716" y="4392880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407;p93"/>
          <p:cNvCxnSpPr/>
          <p:nvPr/>
        </p:nvCxnSpPr>
        <p:spPr>
          <a:xfrm rot="10800000">
            <a:off x="8207730" y="4523546"/>
            <a:ext cx="17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2408;p93"/>
          <p:cNvSpPr/>
          <p:nvPr/>
        </p:nvSpPr>
        <p:spPr>
          <a:xfrm>
            <a:off x="8187879" y="421743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Google Shape;2409;p93"/>
          <p:cNvCxnSpPr/>
          <p:nvPr/>
        </p:nvCxnSpPr>
        <p:spPr>
          <a:xfrm rot="10800000" flipH="1">
            <a:off x="8207716" y="4259860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410;p93"/>
          <p:cNvCxnSpPr/>
          <p:nvPr/>
        </p:nvCxnSpPr>
        <p:spPr>
          <a:xfrm>
            <a:off x="8208124" y="42174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411;p93"/>
          <p:cNvCxnSpPr/>
          <p:nvPr/>
        </p:nvCxnSpPr>
        <p:spPr>
          <a:xfrm rot="10800000">
            <a:off x="8228275" y="4238471"/>
            <a:ext cx="1499" cy="344910"/>
          </a:xfrm>
          <a:prstGeom prst="curvedConnector3">
            <a:avLst>
              <a:gd name="adj1" fmla="val -531523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2412;p93"/>
          <p:cNvSpPr/>
          <p:nvPr/>
        </p:nvSpPr>
        <p:spPr>
          <a:xfrm>
            <a:off x="7772679" y="3955488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2413;p93"/>
          <p:cNvSpPr/>
          <p:nvPr/>
        </p:nvSpPr>
        <p:spPr>
          <a:xfrm>
            <a:off x="7772679" y="4086109"/>
            <a:ext cx="870074" cy="92676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741B47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64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741B47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" name="Google Shape;2414;p93"/>
          <p:cNvCxnSpPr/>
          <p:nvPr/>
        </p:nvCxnSpPr>
        <p:spPr>
          <a:xfrm rot="10800000">
            <a:off x="8207716" y="404801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2415;p93"/>
          <p:cNvCxnSpPr/>
          <p:nvPr/>
        </p:nvCxnSpPr>
        <p:spPr>
          <a:xfrm rot="10800000">
            <a:off x="8207824" y="4178749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2416;p93"/>
          <p:cNvSpPr/>
          <p:nvPr/>
        </p:nvSpPr>
        <p:spPr>
          <a:xfrm>
            <a:off x="8187879" y="387735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Google Shape;2417;p93"/>
          <p:cNvCxnSpPr/>
          <p:nvPr/>
        </p:nvCxnSpPr>
        <p:spPr>
          <a:xfrm rot="10800000" flipH="1">
            <a:off x="8207716" y="3919497"/>
            <a:ext cx="3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2418;p93"/>
          <p:cNvCxnSpPr/>
          <p:nvPr/>
        </p:nvCxnSpPr>
        <p:spPr>
          <a:xfrm rot="10800000" flipH="1">
            <a:off x="8228369" y="3898471"/>
            <a:ext cx="600" cy="340112"/>
          </a:xfrm>
          <a:prstGeom prst="curvedConnector3">
            <a:avLst>
              <a:gd name="adj1" fmla="val 130260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2419;p93"/>
          <p:cNvSpPr/>
          <p:nvPr/>
        </p:nvSpPr>
        <p:spPr>
          <a:xfrm>
            <a:off x="7773583" y="361196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2420;p93"/>
          <p:cNvSpPr/>
          <p:nvPr/>
        </p:nvSpPr>
        <p:spPr>
          <a:xfrm>
            <a:off x="7773583" y="3742587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128, / 2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" name="Google Shape;2421;p93"/>
          <p:cNvCxnSpPr/>
          <p:nvPr/>
        </p:nvCxnSpPr>
        <p:spPr>
          <a:xfrm rot="10800000">
            <a:off x="8208620" y="3704498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2422;p93"/>
          <p:cNvCxnSpPr/>
          <p:nvPr/>
        </p:nvCxnSpPr>
        <p:spPr>
          <a:xfrm rot="10800000" flipH="1">
            <a:off x="8208124" y="3835368"/>
            <a:ext cx="600" cy="41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2423;p93"/>
          <p:cNvSpPr/>
          <p:nvPr/>
        </p:nvSpPr>
        <p:spPr>
          <a:xfrm>
            <a:off x="8188582" y="353396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2" name="Google Shape;2424;p93"/>
          <p:cNvCxnSpPr/>
          <p:nvPr/>
        </p:nvCxnSpPr>
        <p:spPr>
          <a:xfrm rot="10800000" flipH="1">
            <a:off x="8208620" y="3576275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2425;p93"/>
          <p:cNvCxnSpPr/>
          <p:nvPr/>
        </p:nvCxnSpPr>
        <p:spPr>
          <a:xfrm flipH="1">
            <a:off x="8228471" y="3555106"/>
            <a:ext cx="600" cy="343411"/>
          </a:xfrm>
          <a:prstGeom prst="curvedConnector3">
            <a:avLst>
              <a:gd name="adj1" fmla="val -1329980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2426;p93"/>
          <p:cNvSpPr/>
          <p:nvPr/>
        </p:nvSpPr>
        <p:spPr>
          <a:xfrm>
            <a:off x="7771777" y="327207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2427;p93"/>
          <p:cNvSpPr/>
          <p:nvPr/>
        </p:nvSpPr>
        <p:spPr>
          <a:xfrm>
            <a:off x="7771777" y="3402698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" name="Google Shape;2428;p93"/>
          <p:cNvCxnSpPr/>
          <p:nvPr/>
        </p:nvCxnSpPr>
        <p:spPr>
          <a:xfrm rot="10800000">
            <a:off x="8206814" y="3364609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2429;p93"/>
          <p:cNvCxnSpPr/>
          <p:nvPr/>
        </p:nvCxnSpPr>
        <p:spPr>
          <a:xfrm rot="10800000">
            <a:off x="8206728" y="3495272"/>
            <a:ext cx="20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2430;p93"/>
          <p:cNvSpPr/>
          <p:nvPr/>
        </p:nvSpPr>
        <p:spPr>
          <a:xfrm>
            <a:off x="8187176" y="3189164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Google Shape;2431;p93"/>
          <p:cNvCxnSpPr/>
          <p:nvPr/>
        </p:nvCxnSpPr>
        <p:spPr>
          <a:xfrm rot="10800000" flipH="1">
            <a:off x="8206814" y="3231586"/>
            <a:ext cx="6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2432;p93"/>
          <p:cNvCxnSpPr/>
          <p:nvPr/>
        </p:nvCxnSpPr>
        <p:spPr>
          <a:xfrm>
            <a:off x="8207421" y="318916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2433;p93"/>
          <p:cNvCxnSpPr/>
          <p:nvPr/>
        </p:nvCxnSpPr>
        <p:spPr>
          <a:xfrm rot="10800000">
            <a:off x="8227573" y="3210196"/>
            <a:ext cx="1499" cy="344910"/>
          </a:xfrm>
          <a:prstGeom prst="curvedConnector3">
            <a:avLst>
              <a:gd name="adj1" fmla="val -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2434;p93"/>
          <p:cNvSpPr/>
          <p:nvPr/>
        </p:nvSpPr>
        <p:spPr>
          <a:xfrm>
            <a:off x="7771777" y="292721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2435;p93"/>
          <p:cNvSpPr/>
          <p:nvPr/>
        </p:nvSpPr>
        <p:spPr>
          <a:xfrm>
            <a:off x="7771777" y="3057836"/>
            <a:ext cx="870074" cy="92676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128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2436;p93"/>
          <p:cNvCxnSpPr/>
          <p:nvPr/>
        </p:nvCxnSpPr>
        <p:spPr>
          <a:xfrm rot="10800000">
            <a:off x="8206814" y="301974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2437;p93"/>
          <p:cNvCxnSpPr/>
          <p:nvPr/>
        </p:nvCxnSpPr>
        <p:spPr>
          <a:xfrm rot="10800000">
            <a:off x="8206821" y="3150474"/>
            <a:ext cx="6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2438;p93"/>
          <p:cNvSpPr/>
          <p:nvPr/>
        </p:nvSpPr>
        <p:spPr>
          <a:xfrm>
            <a:off x="8187176" y="284908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Google Shape;2439;p93"/>
          <p:cNvCxnSpPr/>
          <p:nvPr/>
        </p:nvCxnSpPr>
        <p:spPr>
          <a:xfrm rot="10800000" flipH="1">
            <a:off x="8206814" y="2891225"/>
            <a:ext cx="600" cy="35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2440;p93"/>
          <p:cNvCxnSpPr/>
          <p:nvPr/>
        </p:nvCxnSpPr>
        <p:spPr>
          <a:xfrm rot="10800000" flipH="1">
            <a:off x="8227666" y="2870197"/>
            <a:ext cx="600" cy="340112"/>
          </a:xfrm>
          <a:prstGeom prst="curvedConnector3">
            <a:avLst>
              <a:gd name="adj1" fmla="val 1332322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2441;p93"/>
          <p:cNvCxnSpPr/>
          <p:nvPr/>
        </p:nvCxnSpPr>
        <p:spPr>
          <a:xfrm rot="10800000" flipH="1">
            <a:off x="8208924" y="2735599"/>
            <a:ext cx="300" cy="1172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2442;p93"/>
          <p:cNvSpPr txBox="1"/>
          <p:nvPr/>
        </p:nvSpPr>
        <p:spPr>
          <a:xfrm>
            <a:off x="8091320" y="2528906"/>
            <a:ext cx="258833" cy="14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Google Shape;2443;p93"/>
          <p:cNvCxnSpPr/>
          <p:nvPr/>
        </p:nvCxnSpPr>
        <p:spPr>
          <a:xfrm rot="10800000" flipH="1">
            <a:off x="8209642" y="2553118"/>
            <a:ext cx="600" cy="1295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2445;p93"/>
          <p:cNvSpPr/>
          <p:nvPr/>
        </p:nvSpPr>
        <p:spPr>
          <a:xfrm>
            <a:off x="7775389" y="224569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2446;p93"/>
          <p:cNvSpPr/>
          <p:nvPr/>
        </p:nvSpPr>
        <p:spPr>
          <a:xfrm>
            <a:off x="7775389" y="237631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512, /2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4" name="Google Shape;2447;p93"/>
          <p:cNvCxnSpPr/>
          <p:nvPr/>
        </p:nvCxnSpPr>
        <p:spPr>
          <a:xfrm rot="10800000">
            <a:off x="8210426" y="233822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2444;p93"/>
          <p:cNvSpPr/>
          <p:nvPr/>
        </p:nvSpPr>
        <p:spPr>
          <a:xfrm>
            <a:off x="8189997" y="2510829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6" name="Google Shape;2448;p93"/>
          <p:cNvCxnSpPr/>
          <p:nvPr/>
        </p:nvCxnSpPr>
        <p:spPr>
          <a:xfrm rot="10800000" flipH="1">
            <a:off x="8210242" y="2469139"/>
            <a:ext cx="300" cy="41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2449;p93"/>
          <p:cNvSpPr/>
          <p:nvPr/>
        </p:nvSpPr>
        <p:spPr>
          <a:xfrm>
            <a:off x="8189986" y="2167688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Google Shape;2450;p93"/>
          <p:cNvCxnSpPr/>
          <p:nvPr/>
        </p:nvCxnSpPr>
        <p:spPr>
          <a:xfrm rot="10800000">
            <a:off x="8210126" y="2210003"/>
            <a:ext cx="300" cy="356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2451;p93"/>
          <p:cNvCxnSpPr/>
          <p:nvPr/>
        </p:nvCxnSpPr>
        <p:spPr>
          <a:xfrm>
            <a:off x="8230476" y="2188833"/>
            <a:ext cx="600" cy="343111"/>
          </a:xfrm>
          <a:prstGeom prst="curvedConnector3">
            <a:avLst>
              <a:gd name="adj1" fmla="val 1298704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2452;p93"/>
          <p:cNvSpPr/>
          <p:nvPr/>
        </p:nvSpPr>
        <p:spPr>
          <a:xfrm>
            <a:off x="7773583" y="1905805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2453;p93"/>
          <p:cNvSpPr/>
          <p:nvPr/>
        </p:nvSpPr>
        <p:spPr>
          <a:xfrm>
            <a:off x="7773583" y="2036427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2" name="Google Shape;2454;p93"/>
          <p:cNvCxnSpPr/>
          <p:nvPr/>
        </p:nvCxnSpPr>
        <p:spPr>
          <a:xfrm rot="10800000">
            <a:off x="8208620" y="1998337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2455;p93"/>
          <p:cNvCxnSpPr/>
          <p:nvPr/>
        </p:nvCxnSpPr>
        <p:spPr>
          <a:xfrm rot="10800000">
            <a:off x="8208733" y="2128998"/>
            <a:ext cx="1499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2456;p93"/>
          <p:cNvSpPr/>
          <p:nvPr/>
        </p:nvSpPr>
        <p:spPr>
          <a:xfrm>
            <a:off x="8188582" y="1822890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Google Shape;2457;p93"/>
          <p:cNvCxnSpPr/>
          <p:nvPr/>
        </p:nvCxnSpPr>
        <p:spPr>
          <a:xfrm rot="10800000" flipH="1">
            <a:off x="8208620" y="1865315"/>
            <a:ext cx="300" cy="40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2458;p93"/>
          <p:cNvCxnSpPr/>
          <p:nvPr/>
        </p:nvCxnSpPr>
        <p:spPr>
          <a:xfrm>
            <a:off x="8208827" y="182288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459;p93"/>
          <p:cNvCxnSpPr/>
          <p:nvPr/>
        </p:nvCxnSpPr>
        <p:spPr>
          <a:xfrm rot="10800000">
            <a:off x="8228977" y="1843922"/>
            <a:ext cx="1499" cy="344910"/>
          </a:xfrm>
          <a:prstGeom prst="curvedConnector3">
            <a:avLst>
              <a:gd name="adj1" fmla="val -519638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2460;p93"/>
          <p:cNvSpPr/>
          <p:nvPr/>
        </p:nvSpPr>
        <p:spPr>
          <a:xfrm>
            <a:off x="7773583" y="1560944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2461;p93"/>
          <p:cNvSpPr/>
          <p:nvPr/>
        </p:nvSpPr>
        <p:spPr>
          <a:xfrm>
            <a:off x="7773583" y="1691566"/>
            <a:ext cx="870074" cy="92676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3x3 conv, 512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0" name="Google Shape;2462;p93"/>
          <p:cNvCxnSpPr/>
          <p:nvPr/>
        </p:nvCxnSpPr>
        <p:spPr>
          <a:xfrm rot="10800000">
            <a:off x="8208620" y="1653476"/>
            <a:ext cx="0" cy="380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2463;p93"/>
          <p:cNvCxnSpPr/>
          <p:nvPr/>
        </p:nvCxnSpPr>
        <p:spPr>
          <a:xfrm rot="10800000">
            <a:off x="8208527" y="1784200"/>
            <a:ext cx="300" cy="386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2464;p93"/>
          <p:cNvCxnSpPr/>
          <p:nvPr/>
        </p:nvCxnSpPr>
        <p:spPr>
          <a:xfrm rot="10800000" flipH="1">
            <a:off x="8229073" y="1492225"/>
            <a:ext cx="1499" cy="351809"/>
          </a:xfrm>
          <a:prstGeom prst="curvedConnector3">
            <a:avLst>
              <a:gd name="adj1" fmla="val 520575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2465;p93"/>
          <p:cNvSpPr/>
          <p:nvPr/>
        </p:nvSpPr>
        <p:spPr>
          <a:xfrm>
            <a:off x="8190007" y="1471102"/>
            <a:ext cx="40490" cy="42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" name="Google Shape;2466;p93"/>
          <p:cNvCxnSpPr/>
          <p:nvPr/>
        </p:nvCxnSpPr>
        <p:spPr>
          <a:xfrm rot="10800000" flipH="1">
            <a:off x="8208621" y="1513258"/>
            <a:ext cx="1499" cy="47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2467;p93"/>
          <p:cNvCxnSpPr/>
          <p:nvPr/>
        </p:nvCxnSpPr>
        <p:spPr>
          <a:xfrm rot="10800000" flipH="1">
            <a:off x="8210252" y="1423715"/>
            <a:ext cx="300" cy="473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2468;p93"/>
          <p:cNvSpPr/>
          <p:nvPr/>
        </p:nvSpPr>
        <p:spPr>
          <a:xfrm>
            <a:off x="7775416" y="1331069"/>
            <a:ext cx="870074" cy="92676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00" b="0" i="0" u="none" strike="noStrike" kern="1200" cap="none" spc="0" normalizeH="0" baseline="0" noProof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Pool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4A86E8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612" y="2571058"/>
          <a:ext cx="7479256" cy="19535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7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66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48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66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48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63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48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55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596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3559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Stage 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 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Stem layers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Blocks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FC 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GFLOP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ImageNet top-5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1.8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10.92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Basic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3.6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8.58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Bottle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 dirty="0">
                          <a:effectLst/>
                        </a:rPr>
                        <a:t>18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3.8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7.13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ResNet-101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Bottle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23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7.6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6.44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ResNet-152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Bottle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24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36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108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11.3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5.94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32095" y="1891424"/>
            <a:ext cx="4305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更深的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ResNet-101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和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ResNet-152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模型更精确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但是计算量也相应增加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454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残差网络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5379804"/>
            <a:ext cx="3958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“Deep Residual Learning for Image Recognition”,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CVPR 2016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7" name="Google Shape;2989;p102"/>
          <p:cNvPicPr preferRelativeResize="0"/>
          <p:nvPr/>
        </p:nvPicPr>
        <p:blipFill rotWithShape="1">
          <a:blip r:embed="rId2">
            <a:alphaModFix/>
          </a:blip>
          <a:srcRect t="9517" b="20090"/>
          <a:stretch/>
        </p:blipFill>
        <p:spPr>
          <a:xfrm>
            <a:off x="3969193" y="2292909"/>
            <a:ext cx="5053784" cy="20551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TextBox 6"/>
          <p:cNvSpPr txBox="1"/>
          <p:nvPr/>
        </p:nvSpPr>
        <p:spPr>
          <a:xfrm>
            <a:off x="75842" y="2593369"/>
            <a:ext cx="37436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marR="0" lvl="0" indent="-33011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能够训练非常深的网络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marR="0" lvl="0" indent="-33011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网络变深性能能够变好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lvl="0" indent="-330118" defTabSz="685800">
              <a:buSzPts val="1600"/>
              <a:buFontTx/>
              <a:buChar char="-"/>
              <a:defRPr/>
            </a:pP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所有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ILSVRC 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和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COCO 2015 </a:t>
            </a:r>
            <a:r>
              <a:rPr lang="zh-CN" altLang="en" dirty="0">
                <a:solidFill>
                  <a:prstClr val="black"/>
                </a:solidFill>
              </a:rPr>
              <a:t>竞赛横扫</a:t>
            </a:r>
            <a:r>
              <a:rPr lang="zh-CN" altLang="en-US" dirty="0">
                <a:solidFill>
                  <a:prstClr val="black"/>
                </a:solidFill>
              </a:rPr>
              <a:t>第一</a:t>
            </a:r>
            <a:r>
              <a:rPr lang="en" altLang="zh-CN" dirty="0">
                <a:solidFill>
                  <a:prstClr val="black"/>
                </a:solidFill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086" marR="0" lvl="0" indent="-33011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Tx/>
              <a:buChar char="-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今天仍然广泛应用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4122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改进残差网络</a:t>
            </a:r>
            <a:r>
              <a:rPr lang="en-US" dirty="0"/>
              <a:t>: </a:t>
            </a:r>
            <a:r>
              <a:rPr lang="zh-CN" altLang="en-US" dirty="0"/>
              <a:t>块设计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474;p93"/>
          <p:cNvSpPr/>
          <p:nvPr/>
        </p:nvSpPr>
        <p:spPr>
          <a:xfrm>
            <a:off x="1320260" y="4629401"/>
            <a:ext cx="1118870" cy="230588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2474;p93"/>
          <p:cNvSpPr/>
          <p:nvPr/>
        </p:nvSpPr>
        <p:spPr>
          <a:xfrm>
            <a:off x="1320257" y="4259343"/>
            <a:ext cx="1118870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2474;p93"/>
          <p:cNvSpPr/>
          <p:nvPr/>
        </p:nvSpPr>
        <p:spPr>
          <a:xfrm>
            <a:off x="1320257" y="3888540"/>
            <a:ext cx="1118870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2474;p93"/>
          <p:cNvSpPr/>
          <p:nvPr/>
        </p:nvSpPr>
        <p:spPr>
          <a:xfrm>
            <a:off x="1320257" y="3517737"/>
            <a:ext cx="1118870" cy="230588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2474;p93"/>
          <p:cNvSpPr/>
          <p:nvPr/>
        </p:nvSpPr>
        <p:spPr>
          <a:xfrm>
            <a:off x="1320257" y="3142459"/>
            <a:ext cx="1118870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" name="Google Shape;2479;p93"/>
          <p:cNvCxnSpPr>
            <a:stCxn id="4" idx="0"/>
            <a:endCxn id="5" idx="2"/>
          </p:cNvCxnSpPr>
          <p:nvPr/>
        </p:nvCxnSpPr>
        <p:spPr>
          <a:xfrm flipH="1" flipV="1">
            <a:off x="1879692" y="4489931"/>
            <a:ext cx="3" cy="13947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479;p93"/>
          <p:cNvCxnSpPr>
            <a:stCxn id="5" idx="0"/>
            <a:endCxn id="6" idx="2"/>
          </p:cNvCxnSpPr>
          <p:nvPr/>
        </p:nvCxnSpPr>
        <p:spPr>
          <a:xfrm flipV="1">
            <a:off x="1879692" y="4119128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479;p93"/>
          <p:cNvCxnSpPr>
            <a:stCxn id="6" idx="0"/>
            <a:endCxn id="18" idx="2"/>
          </p:cNvCxnSpPr>
          <p:nvPr/>
        </p:nvCxnSpPr>
        <p:spPr>
          <a:xfrm flipV="1">
            <a:off x="1879692" y="3748325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479;p93"/>
          <p:cNvCxnSpPr>
            <a:stCxn id="18" idx="0"/>
            <a:endCxn id="19" idx="2"/>
          </p:cNvCxnSpPr>
          <p:nvPr/>
        </p:nvCxnSpPr>
        <p:spPr>
          <a:xfrm flipV="1">
            <a:off x="1879692" y="3373048"/>
            <a:ext cx="0" cy="14468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2478;p93"/>
          <p:cNvSpPr/>
          <p:nvPr/>
        </p:nvSpPr>
        <p:spPr>
          <a:xfrm>
            <a:off x="1818057" y="4999459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Google Shape;2479;p93"/>
          <p:cNvCxnSpPr>
            <a:stCxn id="32" idx="0"/>
            <a:endCxn id="4" idx="2"/>
          </p:cNvCxnSpPr>
          <p:nvPr/>
        </p:nvCxnSpPr>
        <p:spPr>
          <a:xfrm flipV="1">
            <a:off x="1879692" y="4859989"/>
            <a:ext cx="4" cy="13947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" name="Google Shape;2488;p93"/>
          <p:cNvGrpSpPr/>
          <p:nvPr/>
        </p:nvGrpSpPr>
        <p:grpSpPr>
          <a:xfrm>
            <a:off x="1756467" y="2785832"/>
            <a:ext cx="246448" cy="246448"/>
            <a:chOff x="4843325" y="3597375"/>
            <a:chExt cx="393600" cy="393600"/>
          </a:xfrm>
        </p:grpSpPr>
        <p:sp>
          <p:nvSpPr>
            <p:cNvPr id="38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0" name="Google Shape;2479;p93"/>
          <p:cNvCxnSpPr>
            <a:stCxn id="19" idx="0"/>
            <a:endCxn id="38" idx="4"/>
          </p:cNvCxnSpPr>
          <p:nvPr/>
        </p:nvCxnSpPr>
        <p:spPr>
          <a:xfrm flipH="1" flipV="1">
            <a:off x="1879690" y="3032279"/>
            <a:ext cx="2" cy="11018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2480;p93"/>
          <p:cNvCxnSpPr>
            <a:stCxn id="32" idx="2"/>
            <a:endCxn id="38" idx="2"/>
          </p:cNvCxnSpPr>
          <p:nvPr/>
        </p:nvCxnSpPr>
        <p:spPr>
          <a:xfrm rot="10800000">
            <a:off x="1756467" y="2909057"/>
            <a:ext cx="61591" cy="2152037"/>
          </a:xfrm>
          <a:prstGeom prst="curvedConnector3">
            <a:avLst>
              <a:gd name="adj1" fmla="val 178437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2474;p93"/>
          <p:cNvSpPr/>
          <p:nvPr/>
        </p:nvSpPr>
        <p:spPr>
          <a:xfrm>
            <a:off x="1320255" y="2384860"/>
            <a:ext cx="1118870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8" name="Google Shape;2479;p93"/>
          <p:cNvCxnSpPr>
            <a:stCxn id="38" idx="0"/>
            <a:endCxn id="47" idx="2"/>
          </p:cNvCxnSpPr>
          <p:nvPr/>
        </p:nvCxnSpPr>
        <p:spPr>
          <a:xfrm flipH="1" flipV="1">
            <a:off x="1879690" y="2615448"/>
            <a:ext cx="1" cy="17038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Google Shape;2474;p93"/>
          <p:cNvSpPr/>
          <p:nvPr/>
        </p:nvSpPr>
        <p:spPr>
          <a:xfrm>
            <a:off x="6374641" y="4630146"/>
            <a:ext cx="1118870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2474;p93"/>
          <p:cNvSpPr/>
          <p:nvPr/>
        </p:nvSpPr>
        <p:spPr>
          <a:xfrm>
            <a:off x="6374641" y="4259343"/>
            <a:ext cx="1118870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2474;p93"/>
          <p:cNvSpPr/>
          <p:nvPr/>
        </p:nvSpPr>
        <p:spPr>
          <a:xfrm>
            <a:off x="6374641" y="3888540"/>
            <a:ext cx="1118870" cy="230588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" name="Google Shape;2479;p93"/>
          <p:cNvCxnSpPr>
            <a:stCxn id="54" idx="0"/>
            <a:endCxn id="55" idx="2"/>
          </p:cNvCxnSpPr>
          <p:nvPr/>
        </p:nvCxnSpPr>
        <p:spPr>
          <a:xfrm flipV="1">
            <a:off x="6934076" y="4489931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2479;p93"/>
          <p:cNvCxnSpPr>
            <a:stCxn id="55" idx="0"/>
          </p:cNvCxnSpPr>
          <p:nvPr/>
        </p:nvCxnSpPr>
        <p:spPr>
          <a:xfrm flipV="1">
            <a:off x="6934076" y="4119128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2474;p93"/>
          <p:cNvSpPr/>
          <p:nvPr/>
        </p:nvSpPr>
        <p:spPr>
          <a:xfrm>
            <a:off x="6374641" y="3517737"/>
            <a:ext cx="1118870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" name="Google Shape;2474;p93"/>
          <p:cNvSpPr/>
          <p:nvPr/>
        </p:nvSpPr>
        <p:spPr>
          <a:xfrm>
            <a:off x="6374641" y="3142459"/>
            <a:ext cx="1118870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" name="Google Shape;2474;p93"/>
          <p:cNvSpPr/>
          <p:nvPr/>
        </p:nvSpPr>
        <p:spPr>
          <a:xfrm>
            <a:off x="6374640" y="2767182"/>
            <a:ext cx="1118870" cy="230588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9" name="Google Shape;2479;p93"/>
          <p:cNvCxnSpPr>
            <a:stCxn id="53" idx="0"/>
            <a:endCxn id="56" idx="2"/>
          </p:cNvCxnSpPr>
          <p:nvPr/>
        </p:nvCxnSpPr>
        <p:spPr>
          <a:xfrm flipV="1">
            <a:off x="6934076" y="3748325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2479;p93"/>
          <p:cNvCxnSpPr>
            <a:stCxn id="56" idx="0"/>
            <a:endCxn id="57" idx="2"/>
          </p:cNvCxnSpPr>
          <p:nvPr/>
        </p:nvCxnSpPr>
        <p:spPr>
          <a:xfrm flipH="1" flipV="1">
            <a:off x="6934076" y="3373048"/>
            <a:ext cx="1" cy="14468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2479;p93"/>
          <p:cNvCxnSpPr>
            <a:stCxn id="57" idx="0"/>
            <a:endCxn id="58" idx="2"/>
          </p:cNvCxnSpPr>
          <p:nvPr/>
        </p:nvCxnSpPr>
        <p:spPr>
          <a:xfrm flipH="1" flipV="1">
            <a:off x="6934075" y="2997770"/>
            <a:ext cx="1" cy="14468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2479;p93"/>
          <p:cNvCxnSpPr>
            <a:stCxn id="58" idx="0"/>
            <a:endCxn id="70" idx="4"/>
          </p:cNvCxnSpPr>
          <p:nvPr/>
        </p:nvCxnSpPr>
        <p:spPr>
          <a:xfrm flipH="1" flipV="1">
            <a:off x="6934074" y="2623378"/>
            <a:ext cx="1" cy="14380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9" name="Google Shape;2488;p93"/>
          <p:cNvGrpSpPr/>
          <p:nvPr/>
        </p:nvGrpSpPr>
        <p:grpSpPr>
          <a:xfrm>
            <a:off x="6810850" y="2376930"/>
            <a:ext cx="246448" cy="246448"/>
            <a:chOff x="4843325" y="3597375"/>
            <a:chExt cx="393600" cy="393600"/>
          </a:xfrm>
        </p:grpSpPr>
        <p:sp>
          <p:nvSpPr>
            <p:cNvPr id="70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4" name="Google Shape;2480;p93"/>
          <p:cNvCxnSpPr>
            <a:stCxn id="76" idx="6"/>
            <a:endCxn id="70" idx="6"/>
          </p:cNvCxnSpPr>
          <p:nvPr/>
        </p:nvCxnSpPr>
        <p:spPr>
          <a:xfrm flipV="1">
            <a:off x="6995707" y="2500154"/>
            <a:ext cx="61591" cy="2560939"/>
          </a:xfrm>
          <a:prstGeom prst="curvedConnector3">
            <a:avLst>
              <a:gd name="adj1" fmla="val 1878735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2478;p93"/>
          <p:cNvSpPr/>
          <p:nvPr/>
        </p:nvSpPr>
        <p:spPr>
          <a:xfrm>
            <a:off x="6872439" y="4999458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7" name="Google Shape;2479;p93"/>
          <p:cNvCxnSpPr>
            <a:stCxn id="76" idx="0"/>
            <a:endCxn id="51" idx="2"/>
          </p:cNvCxnSpPr>
          <p:nvPr/>
        </p:nvCxnSpPr>
        <p:spPr>
          <a:xfrm flipV="1">
            <a:off x="6934073" y="4860733"/>
            <a:ext cx="3" cy="13872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" name="TextBox 82"/>
          <p:cNvSpPr txBox="1"/>
          <p:nvPr/>
        </p:nvSpPr>
        <p:spPr>
          <a:xfrm>
            <a:off x="1210278" y="17846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原始残差块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924247" y="1782495"/>
            <a:ext cx="201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预激活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块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7436" y="5419565"/>
            <a:ext cx="308129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”</a:t>
            </a:r>
            <a:r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mappings in deep residual networks”, ECCV 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875332" y="2355058"/>
            <a:ext cx="193922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注意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在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残差之后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实际不能实现恒等映射的学习，因为输出非负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004375" y="3751993"/>
            <a:ext cx="2059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注意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在残差里面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能够学习恒等函数通过设置</a:t>
            </a: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权重为</a:t>
            </a: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825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改进残差网络</a:t>
            </a:r>
            <a:r>
              <a:rPr lang="en-US" altLang="zh-CN" dirty="0"/>
              <a:t>: </a:t>
            </a:r>
            <a:r>
              <a:rPr lang="zh-CN" altLang="en-US" dirty="0"/>
              <a:t>块设计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474;p93"/>
          <p:cNvSpPr/>
          <p:nvPr/>
        </p:nvSpPr>
        <p:spPr>
          <a:xfrm>
            <a:off x="1320260" y="4629401"/>
            <a:ext cx="1118870" cy="230588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2474;p93"/>
          <p:cNvSpPr/>
          <p:nvPr/>
        </p:nvSpPr>
        <p:spPr>
          <a:xfrm>
            <a:off x="1320257" y="4259343"/>
            <a:ext cx="1118870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2474;p93"/>
          <p:cNvSpPr/>
          <p:nvPr/>
        </p:nvSpPr>
        <p:spPr>
          <a:xfrm>
            <a:off x="1320257" y="3888540"/>
            <a:ext cx="1118870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2474;p93"/>
          <p:cNvSpPr/>
          <p:nvPr/>
        </p:nvSpPr>
        <p:spPr>
          <a:xfrm>
            <a:off x="1320257" y="3517737"/>
            <a:ext cx="1118870" cy="230588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2474;p93"/>
          <p:cNvSpPr/>
          <p:nvPr/>
        </p:nvSpPr>
        <p:spPr>
          <a:xfrm>
            <a:off x="1320257" y="3142459"/>
            <a:ext cx="1118870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" name="Google Shape;2479;p93"/>
          <p:cNvCxnSpPr>
            <a:stCxn id="4" idx="0"/>
            <a:endCxn id="5" idx="2"/>
          </p:cNvCxnSpPr>
          <p:nvPr/>
        </p:nvCxnSpPr>
        <p:spPr>
          <a:xfrm flipH="1" flipV="1">
            <a:off x="1879692" y="4489931"/>
            <a:ext cx="3" cy="13947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479;p93"/>
          <p:cNvCxnSpPr>
            <a:stCxn id="5" idx="0"/>
            <a:endCxn id="6" idx="2"/>
          </p:cNvCxnSpPr>
          <p:nvPr/>
        </p:nvCxnSpPr>
        <p:spPr>
          <a:xfrm flipV="1">
            <a:off x="1879692" y="4119128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479;p93"/>
          <p:cNvCxnSpPr>
            <a:stCxn id="6" idx="0"/>
            <a:endCxn id="18" idx="2"/>
          </p:cNvCxnSpPr>
          <p:nvPr/>
        </p:nvCxnSpPr>
        <p:spPr>
          <a:xfrm flipV="1">
            <a:off x="1879692" y="3748325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2479;p93"/>
          <p:cNvCxnSpPr>
            <a:stCxn id="18" idx="0"/>
            <a:endCxn id="19" idx="2"/>
          </p:cNvCxnSpPr>
          <p:nvPr/>
        </p:nvCxnSpPr>
        <p:spPr>
          <a:xfrm flipV="1">
            <a:off x="1879692" y="3373048"/>
            <a:ext cx="0" cy="14468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2478;p93"/>
          <p:cNvSpPr/>
          <p:nvPr/>
        </p:nvSpPr>
        <p:spPr>
          <a:xfrm>
            <a:off x="1818057" y="4999459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Google Shape;2479;p93"/>
          <p:cNvCxnSpPr>
            <a:stCxn id="32" idx="0"/>
            <a:endCxn id="4" idx="2"/>
          </p:cNvCxnSpPr>
          <p:nvPr/>
        </p:nvCxnSpPr>
        <p:spPr>
          <a:xfrm flipV="1">
            <a:off x="1879692" y="4859989"/>
            <a:ext cx="4" cy="13947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" name="Google Shape;2488;p93"/>
          <p:cNvGrpSpPr/>
          <p:nvPr/>
        </p:nvGrpSpPr>
        <p:grpSpPr>
          <a:xfrm>
            <a:off x="1756467" y="2785832"/>
            <a:ext cx="246448" cy="246448"/>
            <a:chOff x="4843325" y="3597375"/>
            <a:chExt cx="393600" cy="393600"/>
          </a:xfrm>
        </p:grpSpPr>
        <p:sp>
          <p:nvSpPr>
            <p:cNvPr id="38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0" name="Google Shape;2479;p93"/>
          <p:cNvCxnSpPr>
            <a:stCxn id="19" idx="0"/>
            <a:endCxn id="38" idx="4"/>
          </p:cNvCxnSpPr>
          <p:nvPr/>
        </p:nvCxnSpPr>
        <p:spPr>
          <a:xfrm flipH="1" flipV="1">
            <a:off x="1879690" y="3032279"/>
            <a:ext cx="2" cy="11018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2480;p93"/>
          <p:cNvCxnSpPr>
            <a:stCxn id="32" idx="2"/>
            <a:endCxn id="38" idx="2"/>
          </p:cNvCxnSpPr>
          <p:nvPr/>
        </p:nvCxnSpPr>
        <p:spPr>
          <a:xfrm rot="10800000">
            <a:off x="1756467" y="2909057"/>
            <a:ext cx="61591" cy="2152037"/>
          </a:xfrm>
          <a:prstGeom prst="curvedConnector3">
            <a:avLst>
              <a:gd name="adj1" fmla="val 178437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2474;p93"/>
          <p:cNvSpPr/>
          <p:nvPr/>
        </p:nvSpPr>
        <p:spPr>
          <a:xfrm>
            <a:off x="1320255" y="2384860"/>
            <a:ext cx="1118870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8" name="Google Shape;2479;p93"/>
          <p:cNvCxnSpPr>
            <a:stCxn id="38" idx="0"/>
            <a:endCxn id="47" idx="2"/>
          </p:cNvCxnSpPr>
          <p:nvPr/>
        </p:nvCxnSpPr>
        <p:spPr>
          <a:xfrm flipH="1" flipV="1">
            <a:off x="1879690" y="2615448"/>
            <a:ext cx="1" cy="17038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Google Shape;2474;p93"/>
          <p:cNvSpPr/>
          <p:nvPr/>
        </p:nvSpPr>
        <p:spPr>
          <a:xfrm>
            <a:off x="6374641" y="4630146"/>
            <a:ext cx="1118870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2474;p93"/>
          <p:cNvSpPr/>
          <p:nvPr/>
        </p:nvSpPr>
        <p:spPr>
          <a:xfrm>
            <a:off x="6374641" y="4259343"/>
            <a:ext cx="1118870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2474;p93"/>
          <p:cNvSpPr/>
          <p:nvPr/>
        </p:nvSpPr>
        <p:spPr>
          <a:xfrm>
            <a:off x="6374641" y="3888540"/>
            <a:ext cx="1118870" cy="230588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" name="Google Shape;2479;p93"/>
          <p:cNvCxnSpPr>
            <a:stCxn id="54" idx="0"/>
            <a:endCxn id="55" idx="2"/>
          </p:cNvCxnSpPr>
          <p:nvPr/>
        </p:nvCxnSpPr>
        <p:spPr>
          <a:xfrm flipV="1">
            <a:off x="6934076" y="4489931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2479;p93"/>
          <p:cNvCxnSpPr>
            <a:stCxn id="55" idx="0"/>
          </p:cNvCxnSpPr>
          <p:nvPr/>
        </p:nvCxnSpPr>
        <p:spPr>
          <a:xfrm flipV="1">
            <a:off x="6934076" y="4119128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2474;p93"/>
          <p:cNvSpPr/>
          <p:nvPr/>
        </p:nvSpPr>
        <p:spPr>
          <a:xfrm>
            <a:off x="6374641" y="3517737"/>
            <a:ext cx="1118870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" name="Google Shape;2474;p93"/>
          <p:cNvSpPr/>
          <p:nvPr/>
        </p:nvSpPr>
        <p:spPr>
          <a:xfrm>
            <a:off x="6374641" y="3142459"/>
            <a:ext cx="1118870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" name="Google Shape;2474;p93"/>
          <p:cNvSpPr/>
          <p:nvPr/>
        </p:nvSpPr>
        <p:spPr>
          <a:xfrm>
            <a:off x="6374640" y="2767182"/>
            <a:ext cx="1118870" cy="230588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9" name="Google Shape;2479;p93"/>
          <p:cNvCxnSpPr>
            <a:stCxn id="53" idx="0"/>
            <a:endCxn id="56" idx="2"/>
          </p:cNvCxnSpPr>
          <p:nvPr/>
        </p:nvCxnSpPr>
        <p:spPr>
          <a:xfrm flipV="1">
            <a:off x="6934076" y="3748325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2479;p93"/>
          <p:cNvCxnSpPr>
            <a:stCxn id="56" idx="0"/>
            <a:endCxn id="57" idx="2"/>
          </p:cNvCxnSpPr>
          <p:nvPr/>
        </p:nvCxnSpPr>
        <p:spPr>
          <a:xfrm flipH="1" flipV="1">
            <a:off x="6934076" y="3373048"/>
            <a:ext cx="1" cy="14468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2479;p93"/>
          <p:cNvCxnSpPr>
            <a:stCxn id="57" idx="0"/>
            <a:endCxn id="58" idx="2"/>
          </p:cNvCxnSpPr>
          <p:nvPr/>
        </p:nvCxnSpPr>
        <p:spPr>
          <a:xfrm flipH="1" flipV="1">
            <a:off x="6934075" y="2997770"/>
            <a:ext cx="1" cy="14468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2479;p93"/>
          <p:cNvCxnSpPr>
            <a:stCxn id="58" idx="0"/>
            <a:endCxn id="70" idx="4"/>
          </p:cNvCxnSpPr>
          <p:nvPr/>
        </p:nvCxnSpPr>
        <p:spPr>
          <a:xfrm flipH="1" flipV="1">
            <a:off x="6934074" y="2623378"/>
            <a:ext cx="1" cy="14380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9" name="Google Shape;2488;p93"/>
          <p:cNvGrpSpPr/>
          <p:nvPr/>
        </p:nvGrpSpPr>
        <p:grpSpPr>
          <a:xfrm>
            <a:off x="6810850" y="2376930"/>
            <a:ext cx="246448" cy="246448"/>
            <a:chOff x="4843325" y="3597375"/>
            <a:chExt cx="393600" cy="393600"/>
          </a:xfrm>
        </p:grpSpPr>
        <p:sp>
          <p:nvSpPr>
            <p:cNvPr id="70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4" name="Google Shape;2480;p93"/>
          <p:cNvCxnSpPr>
            <a:stCxn id="76" idx="6"/>
            <a:endCxn id="70" idx="6"/>
          </p:cNvCxnSpPr>
          <p:nvPr/>
        </p:nvCxnSpPr>
        <p:spPr>
          <a:xfrm flipV="1">
            <a:off x="6995707" y="2500154"/>
            <a:ext cx="61591" cy="2560939"/>
          </a:xfrm>
          <a:prstGeom prst="curvedConnector3">
            <a:avLst>
              <a:gd name="adj1" fmla="val 1878735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2478;p93"/>
          <p:cNvSpPr/>
          <p:nvPr/>
        </p:nvSpPr>
        <p:spPr>
          <a:xfrm>
            <a:off x="6872439" y="4999458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7" name="Google Shape;2479;p93"/>
          <p:cNvCxnSpPr>
            <a:stCxn id="76" idx="0"/>
            <a:endCxn id="51" idx="2"/>
          </p:cNvCxnSpPr>
          <p:nvPr/>
        </p:nvCxnSpPr>
        <p:spPr>
          <a:xfrm flipV="1">
            <a:off x="6934073" y="4860733"/>
            <a:ext cx="3" cy="13872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" name="TextBox 82"/>
          <p:cNvSpPr txBox="1"/>
          <p:nvPr/>
        </p:nvSpPr>
        <p:spPr>
          <a:xfrm>
            <a:off x="1081459" y="1784631"/>
            <a:ext cx="15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原始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块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924245" y="1782495"/>
            <a:ext cx="201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预激活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块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7436" y="5419565"/>
            <a:ext cx="308129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 et al, ”</a:t>
            </a:r>
            <a:r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mappings in deep residual networks”, ECCV 2016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2967" y="2567401"/>
            <a:ext cx="30910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能微弱提升性能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(ImageNet top-1 </a:t>
            </a: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错误率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ResNet-152: 21.3 vs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21.1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ResNet-200: 21.8 vs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20.7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实际中很少使用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9934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9.1.ImageNet</a:t>
            </a:r>
            <a:r>
              <a:rPr lang="zh-CN" altLang="en-US" dirty="0"/>
              <a:t>分类挑战</a:t>
            </a:r>
            <a:endParaRPr lang="en-US" altLang="zh-CN" dirty="0"/>
          </a:p>
          <a:p>
            <a:r>
              <a:rPr lang="en-US" altLang="zh-CN" dirty="0"/>
              <a:t>9.2.AlexNet</a:t>
            </a:r>
            <a:endParaRPr lang="en-US" dirty="0"/>
          </a:p>
          <a:p>
            <a:r>
              <a:rPr lang="en-US" altLang="zh-CN" dirty="0"/>
              <a:t>9.3.VGG</a:t>
            </a:r>
          </a:p>
          <a:p>
            <a:r>
              <a:rPr lang="en-US" altLang="zh-CN" dirty="0"/>
              <a:t>9.4.GoogleNet</a:t>
            </a:r>
          </a:p>
          <a:p>
            <a:r>
              <a:rPr lang="en-US" altLang="zh-CN" dirty="0"/>
              <a:t>9.5.Residual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9.6.</a:t>
            </a:r>
            <a:r>
              <a:rPr lang="zh-CN" altLang="en-US" dirty="0">
                <a:solidFill>
                  <a:srgbClr val="00B050"/>
                </a:solidFill>
              </a:rPr>
              <a:t>不同网络比较及改进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50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复杂度比较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299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852" y="2024001"/>
            <a:ext cx="8505115" cy="305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37" y="5399666"/>
            <a:ext cx="4440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Canziani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“An analysis of deep neural network models for practical applications”,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3E759-F207-4E4F-9E5B-E1E3847AB290}"/>
              </a:ext>
            </a:extLst>
          </p:cNvPr>
          <p:cNvSpPr txBox="1"/>
          <p:nvPr/>
        </p:nvSpPr>
        <p:spPr>
          <a:xfrm>
            <a:off x="5008228" y="5079343"/>
            <a:ext cx="22398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BN: 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批归一化版本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705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复杂度比较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299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852" y="2024001"/>
            <a:ext cx="8505115" cy="305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37" y="5399666"/>
            <a:ext cx="4440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Canziani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“An analysis of deep neural network models for practical applications”, 2017</a:t>
            </a:r>
          </a:p>
        </p:txBody>
      </p:sp>
      <p:sp>
        <p:nvSpPr>
          <p:cNvPr id="6" name="Google Shape;3010;p104"/>
          <p:cNvSpPr txBox="1"/>
          <p:nvPr/>
        </p:nvSpPr>
        <p:spPr>
          <a:xfrm>
            <a:off x="3805983" y="1515397"/>
            <a:ext cx="3808708" cy="86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Inception-v4: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Inception!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Google Shape;3011;p104"/>
          <p:cNvCxnSpPr/>
          <p:nvPr/>
        </p:nvCxnSpPr>
        <p:spPr>
          <a:xfrm flipH="1">
            <a:off x="4163016" y="1905609"/>
            <a:ext cx="94175" cy="299622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F65364-4E68-47B1-B9AD-150D637AC919}"/>
              </a:ext>
            </a:extLst>
          </p:cNvPr>
          <p:cNvSpPr txBox="1"/>
          <p:nvPr/>
        </p:nvSpPr>
        <p:spPr>
          <a:xfrm>
            <a:off x="5008228" y="5079343"/>
            <a:ext cx="22398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BN:</a:t>
            </a:r>
            <a:r>
              <a:rPr lang="zh-CN" altLang="en-US" sz="1350" dirty="0">
                <a:solidFill>
                  <a:prstClr val="black"/>
                </a:solidFill>
              </a:rPr>
              <a:t>批归一化版本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64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复杂度比较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299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852" y="2024001"/>
            <a:ext cx="8505115" cy="305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37" y="5399666"/>
            <a:ext cx="4440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Canziani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“An analysis of deep neural network models for practical applications”, 2017</a:t>
            </a:r>
          </a:p>
        </p:txBody>
      </p:sp>
      <p:sp>
        <p:nvSpPr>
          <p:cNvPr id="8" name="Google Shape;3021;p105"/>
          <p:cNvSpPr txBox="1"/>
          <p:nvPr/>
        </p:nvSpPr>
        <p:spPr>
          <a:xfrm>
            <a:off x="7343587" y="1205425"/>
            <a:ext cx="1874212" cy="86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VGG: </a:t>
            </a:r>
            <a:r>
              <a:rPr kumimoji="0" lang="zh-CN" alt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存储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最多的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计算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Google Shape;3022;p105"/>
          <p:cNvCxnSpPr/>
          <p:nvPr/>
        </p:nvCxnSpPr>
        <p:spPr>
          <a:xfrm flipH="1">
            <a:off x="8027895" y="2066625"/>
            <a:ext cx="45053" cy="476886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812A43-C540-49D6-BAAF-7BE6D9D2FF5C}"/>
              </a:ext>
            </a:extLst>
          </p:cNvPr>
          <p:cNvSpPr txBox="1"/>
          <p:nvPr/>
        </p:nvSpPr>
        <p:spPr>
          <a:xfrm>
            <a:off x="5008228" y="5079343"/>
            <a:ext cx="22398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BN:</a:t>
            </a:r>
            <a:r>
              <a:rPr lang="zh-CN" altLang="en-US" sz="1350" dirty="0">
                <a:solidFill>
                  <a:prstClr val="black"/>
                </a:solidFill>
              </a:rPr>
              <a:t>批归一化版本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4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492;p35"/>
          <p:cNvSpPr txBox="1"/>
          <p:nvPr/>
        </p:nvSpPr>
        <p:spPr>
          <a:xfrm>
            <a:off x="4622746" y="5423463"/>
            <a:ext cx="4544405" cy="20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Figure copyright Alex </a:t>
            </a:r>
            <a:r>
              <a:rPr kumimoji="0" lang="e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Ilya </a:t>
            </a:r>
            <a:r>
              <a:rPr kumimoji="0" lang="e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Sutskever</a:t>
            </a: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and Geoffrey Hinton, 2012. Reproduced with permission. 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489;p35"/>
          <p:cNvPicPr preferRelativeResize="0"/>
          <p:nvPr/>
        </p:nvPicPr>
        <p:blipFill rotWithShape="1">
          <a:blip r:embed="rId2">
            <a:alphaModFix/>
          </a:blip>
          <a:srcRect t="9321"/>
          <a:stretch/>
        </p:blipFill>
        <p:spPr>
          <a:xfrm>
            <a:off x="5062268" y="857250"/>
            <a:ext cx="4020965" cy="1219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48462" y="2711555"/>
            <a:ext cx="20730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defRPr/>
            </a:pPr>
            <a:r>
              <a:rPr lang="en-US" altLang="zh-CN" sz="2400" dirty="0">
                <a:solidFill>
                  <a:prstClr val="black"/>
                </a:solidFill>
              </a:rPr>
              <a:t>227 x 227 </a:t>
            </a:r>
            <a:r>
              <a:rPr lang="zh-CN" altLang="en-US" sz="2400" dirty="0">
                <a:solidFill>
                  <a:prstClr val="black"/>
                </a:solidFill>
              </a:rPr>
              <a:t>输入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en-US" altLang="zh-CN" sz="2400" dirty="0">
                <a:solidFill>
                  <a:prstClr val="black"/>
                </a:solidFill>
              </a:rPr>
              <a:t>5 </a:t>
            </a:r>
            <a:r>
              <a:rPr lang="zh-CN" altLang="en-US" sz="2400" dirty="0">
                <a:solidFill>
                  <a:prstClr val="black"/>
                </a:solidFill>
              </a:rPr>
              <a:t>卷积层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zh-CN" altLang="en-US" sz="2400" dirty="0">
                <a:solidFill>
                  <a:prstClr val="black"/>
                </a:solidFill>
              </a:rPr>
              <a:t>最大池化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en-US" altLang="zh-CN" sz="2400" dirty="0">
                <a:solidFill>
                  <a:prstClr val="black"/>
                </a:solidFill>
              </a:rPr>
              <a:t>3 </a:t>
            </a:r>
            <a:r>
              <a:rPr lang="zh-CN" altLang="en-US" sz="2400" dirty="0">
                <a:solidFill>
                  <a:prstClr val="black"/>
                </a:solidFill>
              </a:rPr>
              <a:t>全连接层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en-US" altLang="zh-CN" sz="2400" dirty="0" err="1">
                <a:solidFill>
                  <a:prstClr val="black"/>
                </a:solidFill>
              </a:rPr>
              <a:t>ReLU</a:t>
            </a:r>
            <a:r>
              <a:rPr lang="en-US" altLang="zh-CN" sz="2400" dirty="0">
                <a:solidFill>
                  <a:prstClr val="black"/>
                </a:solidFill>
              </a:rPr>
              <a:t> </a:t>
            </a:r>
            <a:r>
              <a:rPr lang="zh-CN" altLang="en-US" sz="2400" dirty="0">
                <a:solidFill>
                  <a:prstClr val="black"/>
                </a:solidFill>
              </a:rPr>
              <a:t>激活</a:t>
            </a:r>
            <a:endParaRPr lang="en-US" altLang="zh-CN" sz="2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1183" y="2526889"/>
            <a:ext cx="4908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使用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局部响应归一化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目前已经不使用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使用两块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GTX 580 GPUs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–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仅仅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3GB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存储空间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模型分割到两块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GPUs</a:t>
            </a:r>
          </a:p>
        </p:txBody>
      </p:sp>
    </p:spTree>
    <p:extLst>
      <p:ext uri="{BB962C8B-B14F-4D97-AF65-F5344CB8AC3E}">
        <p14:creationId xmlns:p14="http://schemas.microsoft.com/office/powerpoint/2010/main" val="21595784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复杂度比较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299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852" y="2024001"/>
            <a:ext cx="8505115" cy="305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37" y="5399666"/>
            <a:ext cx="4440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Canziani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“An analysis of deep neural network models for practical applications”, 2017</a:t>
            </a:r>
          </a:p>
        </p:txBody>
      </p:sp>
      <p:sp>
        <p:nvSpPr>
          <p:cNvPr id="8" name="Google Shape;3021;p105"/>
          <p:cNvSpPr txBox="1"/>
          <p:nvPr/>
        </p:nvSpPr>
        <p:spPr>
          <a:xfrm>
            <a:off x="4697206" y="1269241"/>
            <a:ext cx="1402379" cy="86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非常高效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Google Shape;3022;p105"/>
          <p:cNvCxnSpPr/>
          <p:nvPr/>
        </p:nvCxnSpPr>
        <p:spPr>
          <a:xfrm flipH="1">
            <a:off x="5268558" y="1954531"/>
            <a:ext cx="16137" cy="1032734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340426-B207-4822-951C-995BCA738DFE}"/>
              </a:ext>
            </a:extLst>
          </p:cNvPr>
          <p:cNvSpPr txBox="1"/>
          <p:nvPr/>
        </p:nvSpPr>
        <p:spPr>
          <a:xfrm>
            <a:off x="5008228" y="5079343"/>
            <a:ext cx="22398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BN:</a:t>
            </a:r>
            <a:r>
              <a:rPr lang="zh-CN" altLang="en-US" sz="1350" dirty="0">
                <a:solidFill>
                  <a:prstClr val="black"/>
                </a:solidFill>
              </a:rPr>
              <a:t>批归一化版本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311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复杂度比较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299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852" y="2024001"/>
            <a:ext cx="8505115" cy="305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37" y="5399666"/>
            <a:ext cx="4440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Canziani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“An analysis of deep neural network models for practical applications”, 2017</a:t>
            </a:r>
          </a:p>
        </p:txBody>
      </p:sp>
      <p:sp>
        <p:nvSpPr>
          <p:cNvPr id="8" name="Google Shape;3021;p105"/>
          <p:cNvSpPr txBox="1"/>
          <p:nvPr/>
        </p:nvSpPr>
        <p:spPr>
          <a:xfrm>
            <a:off x="4697206" y="1120392"/>
            <a:ext cx="1402379" cy="86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低计算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参数规模大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Google Shape;3022;p105"/>
          <p:cNvCxnSpPr/>
          <p:nvPr/>
        </p:nvCxnSpPr>
        <p:spPr>
          <a:xfrm flipH="1">
            <a:off x="5131399" y="1954453"/>
            <a:ext cx="48410" cy="1871908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161EA5-9F1D-48A7-A37D-602DCF453B7D}"/>
              </a:ext>
            </a:extLst>
          </p:cNvPr>
          <p:cNvSpPr txBox="1"/>
          <p:nvPr/>
        </p:nvSpPr>
        <p:spPr>
          <a:xfrm>
            <a:off x="5008228" y="5079343"/>
            <a:ext cx="22398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BN:</a:t>
            </a:r>
            <a:r>
              <a:rPr lang="zh-CN" altLang="en-US" sz="1350" dirty="0">
                <a:solidFill>
                  <a:prstClr val="black"/>
                </a:solidFill>
              </a:rPr>
              <a:t>批归一化版本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93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复杂度比较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299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852" y="2024001"/>
            <a:ext cx="8505115" cy="305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37" y="5399666"/>
            <a:ext cx="4440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Canziani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“An analysis of deep neural network models for practical applications”, 2017</a:t>
            </a:r>
          </a:p>
        </p:txBody>
      </p:sp>
      <p:sp>
        <p:nvSpPr>
          <p:cNvPr id="8" name="Google Shape;3021;p105"/>
          <p:cNvSpPr txBox="1"/>
          <p:nvPr/>
        </p:nvSpPr>
        <p:spPr>
          <a:xfrm>
            <a:off x="5754144" y="834804"/>
            <a:ext cx="2088181" cy="86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设计简单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中等效率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高精确度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Google Shape;3022;p105"/>
          <p:cNvCxnSpPr/>
          <p:nvPr/>
        </p:nvCxnSpPr>
        <p:spPr>
          <a:xfrm flipH="1">
            <a:off x="5736516" y="1741049"/>
            <a:ext cx="138653" cy="649166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3022;p105"/>
          <p:cNvCxnSpPr/>
          <p:nvPr/>
        </p:nvCxnSpPr>
        <p:spPr>
          <a:xfrm flipH="1">
            <a:off x="6360607" y="1688279"/>
            <a:ext cx="45572" cy="505936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3022;p105"/>
          <p:cNvCxnSpPr/>
          <p:nvPr/>
        </p:nvCxnSpPr>
        <p:spPr>
          <a:xfrm>
            <a:off x="6914479" y="1712484"/>
            <a:ext cx="107798" cy="505169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B53742-FB3C-4A3B-B182-6AE6FA3908CB}"/>
              </a:ext>
            </a:extLst>
          </p:cNvPr>
          <p:cNvSpPr txBox="1"/>
          <p:nvPr/>
        </p:nvSpPr>
        <p:spPr>
          <a:xfrm>
            <a:off x="5008228" y="5079343"/>
            <a:ext cx="22398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BN:</a:t>
            </a:r>
            <a:r>
              <a:rPr lang="zh-CN" altLang="en-US" sz="1350" dirty="0">
                <a:solidFill>
                  <a:prstClr val="black"/>
                </a:solidFill>
              </a:rPr>
              <a:t>批归一化版本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3047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ImageNet 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001847"/>
              </p:ext>
            </p:extLst>
          </p:nvPr>
        </p:nvGraphicFramePr>
        <p:xfrm>
          <a:off x="95492" y="1725351"/>
          <a:ext cx="89154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54165" y="1621180"/>
            <a:ext cx="2526174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329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ImageNet </a:t>
            </a:r>
            <a:r>
              <a:rPr lang="zh-CN" altLang="en-US" dirty="0"/>
              <a:t>分类挑战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95492" y="1725351"/>
          <a:ext cx="8915400" cy="36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569;p41"/>
          <p:cNvSpPr txBox="1"/>
          <p:nvPr/>
        </p:nvSpPr>
        <p:spPr>
          <a:xfrm>
            <a:off x="1100164" y="5291649"/>
            <a:ext cx="603197" cy="2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70;p41"/>
          <p:cNvSpPr txBox="1"/>
          <p:nvPr/>
        </p:nvSpPr>
        <p:spPr>
          <a:xfrm>
            <a:off x="1823306" y="5235712"/>
            <a:ext cx="728889" cy="3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Sanchez &amp;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Perronnin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71;p41"/>
          <p:cNvSpPr txBox="1"/>
          <p:nvPr/>
        </p:nvSpPr>
        <p:spPr>
          <a:xfrm>
            <a:off x="2494910" y="5269660"/>
            <a:ext cx="979179" cy="39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72;p41"/>
          <p:cNvSpPr txBox="1"/>
          <p:nvPr/>
        </p:nvSpPr>
        <p:spPr>
          <a:xfrm>
            <a:off x="3470345" y="5264838"/>
            <a:ext cx="593126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Zeiler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Fergus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73;p41"/>
          <p:cNvSpPr txBox="1"/>
          <p:nvPr/>
        </p:nvSpPr>
        <p:spPr>
          <a:xfrm>
            <a:off x="3963640" y="5239655"/>
            <a:ext cx="1048868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Simonyan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&amp; Zisserman (VGG)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74;p41"/>
          <p:cNvSpPr txBox="1"/>
          <p:nvPr/>
        </p:nvSpPr>
        <p:spPr>
          <a:xfrm>
            <a:off x="4888706" y="5230337"/>
            <a:ext cx="869981" cy="33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Szegedy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GoogLeNet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75;p41"/>
          <p:cNvSpPr txBox="1"/>
          <p:nvPr/>
        </p:nvSpPr>
        <p:spPr>
          <a:xfrm>
            <a:off x="5758687" y="5228106"/>
            <a:ext cx="665340" cy="37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He et al 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76;p41"/>
          <p:cNvSpPr txBox="1"/>
          <p:nvPr/>
        </p:nvSpPr>
        <p:spPr>
          <a:xfrm>
            <a:off x="7916328" y="5269660"/>
            <a:ext cx="1104211" cy="24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Russakovsky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41"/>
          <p:cNvSpPr txBox="1"/>
          <p:nvPr/>
        </p:nvSpPr>
        <p:spPr>
          <a:xfrm>
            <a:off x="6558584" y="5296404"/>
            <a:ext cx="688596" cy="25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Shao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78;p41"/>
          <p:cNvSpPr txBox="1"/>
          <p:nvPr/>
        </p:nvSpPr>
        <p:spPr>
          <a:xfrm>
            <a:off x="7342177" y="5221792"/>
            <a:ext cx="689573" cy="3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 et al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SENet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01560" y="1621180"/>
            <a:ext cx="1678778" cy="401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22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ImageNet 2016 </a:t>
            </a:r>
            <a:r>
              <a:rPr lang="zh-CN" altLang="en-US" dirty="0"/>
              <a:t>获胜者</a:t>
            </a:r>
            <a:r>
              <a:rPr lang="en-US" dirty="0"/>
              <a:t>: </a:t>
            </a:r>
            <a:r>
              <a:rPr lang="zh-CN" altLang="en-US" b="1" dirty="0"/>
              <a:t>模型集成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3125;p111"/>
          <p:cNvSpPr txBox="1"/>
          <p:nvPr/>
        </p:nvSpPr>
        <p:spPr>
          <a:xfrm>
            <a:off x="1747737" y="2051863"/>
            <a:ext cx="5318543" cy="7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114272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多尺度集成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Inception, Inception-Resnet, Resnet, Wide Resnet 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模块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3127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821" y="2868899"/>
            <a:ext cx="7454358" cy="13620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0321" y="5419091"/>
            <a:ext cx="86914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Shao et al, 2016</a:t>
            </a:r>
          </a:p>
        </p:txBody>
      </p:sp>
    </p:spTree>
    <p:extLst>
      <p:ext uri="{BB962C8B-B14F-4D97-AF65-F5344CB8AC3E}">
        <p14:creationId xmlns:p14="http://schemas.microsoft.com/office/powerpoint/2010/main" val="171330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90347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改进</a:t>
            </a:r>
            <a:r>
              <a:rPr lang="en-US" dirty="0"/>
              <a:t> </a:t>
            </a:r>
            <a:r>
              <a:rPr lang="en-US" dirty="0" err="1"/>
              <a:t>ResNets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474;p93"/>
          <p:cNvSpPr/>
          <p:nvPr/>
        </p:nvSpPr>
        <p:spPr>
          <a:xfrm>
            <a:off x="784303" y="360903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2474;p93"/>
          <p:cNvSpPr/>
          <p:nvPr/>
        </p:nvSpPr>
        <p:spPr>
          <a:xfrm>
            <a:off x="784303" y="299519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2474;p93"/>
          <p:cNvSpPr/>
          <p:nvPr/>
        </p:nvSpPr>
        <p:spPr>
          <a:xfrm>
            <a:off x="784303" y="238135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C-&gt;4C)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" name="Google Shape;2476;p93"/>
          <p:cNvCxnSpPr/>
          <p:nvPr/>
        </p:nvCxnSpPr>
        <p:spPr>
          <a:xfrm flipV="1">
            <a:off x="172692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476;p93"/>
          <p:cNvCxnSpPr/>
          <p:nvPr/>
        </p:nvCxnSpPr>
        <p:spPr>
          <a:xfrm flipV="1">
            <a:off x="1726922" y="282212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478;p93"/>
          <p:cNvSpPr/>
          <p:nvPr/>
        </p:nvSpPr>
        <p:spPr>
          <a:xfrm>
            <a:off x="1665288" y="44150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2479;p93"/>
          <p:cNvCxnSpPr/>
          <p:nvPr/>
        </p:nvCxnSpPr>
        <p:spPr>
          <a:xfrm flipV="1">
            <a:off x="1726922" y="4049807"/>
            <a:ext cx="1" cy="36522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" name="Google Shape;2488;p93"/>
          <p:cNvGrpSpPr/>
          <p:nvPr/>
        </p:nvGrpSpPr>
        <p:grpSpPr>
          <a:xfrm>
            <a:off x="1603697" y="1925151"/>
            <a:ext cx="246448" cy="246448"/>
            <a:chOff x="4843325" y="3597375"/>
            <a:chExt cx="393600" cy="393600"/>
          </a:xfrm>
        </p:grpSpPr>
        <p:sp>
          <p:nvSpPr>
            <p:cNvPr id="12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Google Shape;2479;p93"/>
          <p:cNvCxnSpPr/>
          <p:nvPr/>
        </p:nvCxnSpPr>
        <p:spPr>
          <a:xfrm flipH="1" flipV="1">
            <a:off x="1726921" y="2171598"/>
            <a:ext cx="2" cy="20975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480;p93"/>
          <p:cNvCxnSpPr>
            <a:stCxn id="9" idx="2"/>
            <a:endCxn id="12" idx="2"/>
          </p:cNvCxnSpPr>
          <p:nvPr/>
        </p:nvCxnSpPr>
        <p:spPr>
          <a:xfrm rot="10800000">
            <a:off x="1603698" y="2048374"/>
            <a:ext cx="61591" cy="2428295"/>
          </a:xfrm>
          <a:prstGeom prst="curvedConnector3">
            <a:avLst>
              <a:gd name="adj1" fmla="val 236613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TextBox 15"/>
          <p:cNvSpPr txBox="1"/>
          <p:nvPr/>
        </p:nvSpPr>
        <p:spPr>
          <a:xfrm>
            <a:off x="2684533" y="3587047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4533" y="2977311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4533" y="2363737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94302" y="4637069"/>
            <a:ext cx="108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FLOPs: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17HWC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2473;p93"/>
          <p:cNvSpPr txBox="1"/>
          <p:nvPr/>
        </p:nvSpPr>
        <p:spPr>
          <a:xfrm>
            <a:off x="859928" y="4647022"/>
            <a:ext cx="1599491" cy="60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“Bottleneck”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残差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块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2798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90347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改进</a:t>
            </a:r>
            <a:r>
              <a:rPr lang="en-US" dirty="0"/>
              <a:t> </a:t>
            </a:r>
            <a:r>
              <a:rPr lang="en-US" dirty="0" err="1"/>
              <a:t>ResNets</a:t>
            </a:r>
            <a:r>
              <a:rPr lang="en-US" dirty="0"/>
              <a:t>: </a:t>
            </a:r>
            <a:r>
              <a:rPr lang="en-US" dirty="0" err="1"/>
              <a:t>ResNeXt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474;p93"/>
          <p:cNvSpPr/>
          <p:nvPr/>
        </p:nvSpPr>
        <p:spPr>
          <a:xfrm>
            <a:off x="784303" y="360903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2474;p93"/>
          <p:cNvSpPr/>
          <p:nvPr/>
        </p:nvSpPr>
        <p:spPr>
          <a:xfrm>
            <a:off x="784303" y="299519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2474;p93"/>
          <p:cNvSpPr/>
          <p:nvPr/>
        </p:nvSpPr>
        <p:spPr>
          <a:xfrm>
            <a:off x="784303" y="238135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C-&gt;4C)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" name="Google Shape;2476;p93"/>
          <p:cNvCxnSpPr/>
          <p:nvPr/>
        </p:nvCxnSpPr>
        <p:spPr>
          <a:xfrm flipV="1">
            <a:off x="172692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476;p93"/>
          <p:cNvCxnSpPr/>
          <p:nvPr/>
        </p:nvCxnSpPr>
        <p:spPr>
          <a:xfrm flipV="1">
            <a:off x="1726922" y="282212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478;p93"/>
          <p:cNvSpPr/>
          <p:nvPr/>
        </p:nvSpPr>
        <p:spPr>
          <a:xfrm>
            <a:off x="1665288" y="44150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2479;p93"/>
          <p:cNvCxnSpPr/>
          <p:nvPr/>
        </p:nvCxnSpPr>
        <p:spPr>
          <a:xfrm flipV="1">
            <a:off x="1726922" y="4049807"/>
            <a:ext cx="1" cy="36522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" name="Google Shape;2488;p93"/>
          <p:cNvGrpSpPr/>
          <p:nvPr/>
        </p:nvGrpSpPr>
        <p:grpSpPr>
          <a:xfrm>
            <a:off x="1603697" y="1925151"/>
            <a:ext cx="246448" cy="246448"/>
            <a:chOff x="4843325" y="3597375"/>
            <a:chExt cx="393600" cy="393600"/>
          </a:xfrm>
        </p:grpSpPr>
        <p:sp>
          <p:nvSpPr>
            <p:cNvPr id="12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Google Shape;2479;p93"/>
          <p:cNvCxnSpPr/>
          <p:nvPr/>
        </p:nvCxnSpPr>
        <p:spPr>
          <a:xfrm flipH="1" flipV="1">
            <a:off x="1726921" y="2171598"/>
            <a:ext cx="2" cy="20975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480;p93"/>
          <p:cNvCxnSpPr>
            <a:stCxn id="9" idx="2"/>
            <a:endCxn id="12" idx="2"/>
          </p:cNvCxnSpPr>
          <p:nvPr/>
        </p:nvCxnSpPr>
        <p:spPr>
          <a:xfrm rot="10800000">
            <a:off x="1603698" y="2048374"/>
            <a:ext cx="61591" cy="2428295"/>
          </a:xfrm>
          <a:prstGeom prst="curvedConnector3">
            <a:avLst>
              <a:gd name="adj1" fmla="val 236613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TextBox 15"/>
          <p:cNvSpPr txBox="1"/>
          <p:nvPr/>
        </p:nvSpPr>
        <p:spPr>
          <a:xfrm>
            <a:off x="2684533" y="3587047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4533" y="2977311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4533" y="2363737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94303" y="4637069"/>
            <a:ext cx="108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FLOPs: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17HWC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2473;p93"/>
          <p:cNvSpPr txBox="1"/>
          <p:nvPr/>
        </p:nvSpPr>
        <p:spPr>
          <a:xfrm>
            <a:off x="859928" y="4647022"/>
            <a:ext cx="1599491" cy="60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“Bottleneck”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block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2474;p93"/>
          <p:cNvSpPr/>
          <p:nvPr/>
        </p:nvSpPr>
        <p:spPr>
          <a:xfrm>
            <a:off x="5028643" y="360903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474;p93"/>
          <p:cNvSpPr/>
          <p:nvPr/>
        </p:nvSpPr>
        <p:spPr>
          <a:xfrm>
            <a:off x="5028643" y="299519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" name="Google Shape;2474;p93"/>
          <p:cNvSpPr/>
          <p:nvPr/>
        </p:nvSpPr>
        <p:spPr>
          <a:xfrm>
            <a:off x="5028643" y="2378601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, c-&gt;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4C)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8" name="Google Shape;2476;p93"/>
          <p:cNvCxnSpPr>
            <a:stCxn id="25" idx="0"/>
            <a:endCxn id="26" idx="2"/>
          </p:cNvCxnSpPr>
          <p:nvPr/>
        </p:nvCxnSpPr>
        <p:spPr>
          <a:xfrm flipV="1">
            <a:off x="577314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476;p93"/>
          <p:cNvCxnSpPr>
            <a:stCxn id="26" idx="0"/>
            <a:endCxn id="27" idx="2"/>
          </p:cNvCxnSpPr>
          <p:nvPr/>
        </p:nvCxnSpPr>
        <p:spPr>
          <a:xfrm flipV="1">
            <a:off x="5773142" y="2819372"/>
            <a:ext cx="0" cy="17582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2474;p93"/>
          <p:cNvSpPr/>
          <p:nvPr/>
        </p:nvSpPr>
        <p:spPr>
          <a:xfrm>
            <a:off x="7428943" y="360903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Google Shape;2474;p93"/>
          <p:cNvSpPr/>
          <p:nvPr/>
        </p:nvSpPr>
        <p:spPr>
          <a:xfrm>
            <a:off x="7428943" y="299519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2474;p93"/>
          <p:cNvSpPr/>
          <p:nvPr/>
        </p:nvSpPr>
        <p:spPr>
          <a:xfrm>
            <a:off x="7428943" y="2378601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, c-&gt;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4C)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7" name="Google Shape;2476;p93"/>
          <p:cNvCxnSpPr/>
          <p:nvPr/>
        </p:nvCxnSpPr>
        <p:spPr>
          <a:xfrm flipV="1">
            <a:off x="817344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2476;p93"/>
          <p:cNvCxnSpPr/>
          <p:nvPr/>
        </p:nvCxnSpPr>
        <p:spPr>
          <a:xfrm flipV="1">
            <a:off x="8173442" y="2819372"/>
            <a:ext cx="0" cy="17582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TextBox 38"/>
          <p:cNvSpPr txBox="1"/>
          <p:nvPr/>
        </p:nvSpPr>
        <p:spPr>
          <a:xfrm>
            <a:off x="6824639" y="2872625"/>
            <a:ext cx="4235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…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oogle Shape;2488;p93"/>
          <p:cNvGrpSpPr/>
          <p:nvPr/>
        </p:nvGrpSpPr>
        <p:grpSpPr>
          <a:xfrm>
            <a:off x="6890289" y="1765033"/>
            <a:ext cx="246448" cy="246448"/>
            <a:chOff x="4843325" y="3597375"/>
            <a:chExt cx="393600" cy="393600"/>
          </a:xfrm>
        </p:grpSpPr>
        <p:sp>
          <p:nvSpPr>
            <p:cNvPr id="41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3" name="Google Shape;2479;p93"/>
          <p:cNvCxnSpPr>
            <a:stCxn id="27" idx="0"/>
            <a:endCxn id="41" idx="3"/>
          </p:cNvCxnSpPr>
          <p:nvPr/>
        </p:nvCxnSpPr>
        <p:spPr>
          <a:xfrm flipV="1">
            <a:off x="5773143" y="1975390"/>
            <a:ext cx="1153238" cy="40321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2479;p93"/>
          <p:cNvCxnSpPr>
            <a:stCxn id="36" idx="0"/>
            <a:endCxn id="41" idx="5"/>
          </p:cNvCxnSpPr>
          <p:nvPr/>
        </p:nvCxnSpPr>
        <p:spPr>
          <a:xfrm flipH="1" flipV="1">
            <a:off x="7100645" y="1975390"/>
            <a:ext cx="1072797" cy="40321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Google Shape;2478;p93"/>
          <p:cNvSpPr/>
          <p:nvPr/>
        </p:nvSpPr>
        <p:spPr>
          <a:xfrm>
            <a:off x="6951879" y="44150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76;p93"/>
          <p:cNvCxnSpPr>
            <a:stCxn id="49" idx="2"/>
            <a:endCxn id="25" idx="2"/>
          </p:cNvCxnSpPr>
          <p:nvPr/>
        </p:nvCxnSpPr>
        <p:spPr>
          <a:xfrm flipH="1" flipV="1">
            <a:off x="5773142" y="4049806"/>
            <a:ext cx="1178736" cy="42686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2476;p93"/>
          <p:cNvCxnSpPr>
            <a:stCxn id="49" idx="6"/>
            <a:endCxn id="34" idx="2"/>
          </p:cNvCxnSpPr>
          <p:nvPr/>
        </p:nvCxnSpPr>
        <p:spPr>
          <a:xfrm flipV="1">
            <a:off x="7075147" y="4049806"/>
            <a:ext cx="1098296" cy="42686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2480;p93"/>
          <p:cNvCxnSpPr>
            <a:stCxn id="49" idx="3"/>
            <a:endCxn id="41" idx="2"/>
          </p:cNvCxnSpPr>
          <p:nvPr/>
        </p:nvCxnSpPr>
        <p:spPr>
          <a:xfrm rot="5400000" flipH="1">
            <a:off x="5614114" y="3164433"/>
            <a:ext cx="2631993" cy="79642"/>
          </a:xfrm>
          <a:prstGeom prst="curvedConnector4">
            <a:avLst>
              <a:gd name="adj1" fmla="val -7200"/>
              <a:gd name="adj2" fmla="val 349818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" name="Right Brace 62"/>
          <p:cNvSpPr/>
          <p:nvPr/>
        </p:nvSpPr>
        <p:spPr>
          <a:xfrm rot="16200000">
            <a:off x="6792132" y="-353440"/>
            <a:ext cx="355600" cy="3801852"/>
          </a:xfrm>
          <a:prstGeom prst="rightBrace">
            <a:avLst>
              <a:gd name="adj1" fmla="val 29762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85768" y="1007762"/>
            <a:ext cx="201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parallel pathways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139" y="5463379"/>
            <a:ext cx="355578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Xie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“Aggregated residual transformations for deep neural networks”, CVPR 2017</a:t>
            </a:r>
          </a:p>
        </p:txBody>
      </p:sp>
    </p:spTree>
    <p:extLst>
      <p:ext uri="{BB962C8B-B14F-4D97-AF65-F5344CB8AC3E}">
        <p14:creationId xmlns:p14="http://schemas.microsoft.com/office/powerpoint/2010/main" val="1502514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90347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改进</a:t>
            </a:r>
            <a:r>
              <a:rPr lang="en-US" dirty="0" err="1"/>
              <a:t>ResNets</a:t>
            </a:r>
            <a:r>
              <a:rPr lang="en-US" dirty="0"/>
              <a:t>: </a:t>
            </a:r>
            <a:r>
              <a:rPr lang="en-US" dirty="0" err="1"/>
              <a:t>ResNeXt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474;p93"/>
          <p:cNvSpPr/>
          <p:nvPr/>
        </p:nvSpPr>
        <p:spPr>
          <a:xfrm>
            <a:off x="784303" y="360903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2474;p93"/>
          <p:cNvSpPr/>
          <p:nvPr/>
        </p:nvSpPr>
        <p:spPr>
          <a:xfrm>
            <a:off x="784303" y="299519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2474;p93"/>
          <p:cNvSpPr/>
          <p:nvPr/>
        </p:nvSpPr>
        <p:spPr>
          <a:xfrm>
            <a:off x="784303" y="238135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C-&gt;4C)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" name="Google Shape;2476;p93"/>
          <p:cNvCxnSpPr/>
          <p:nvPr/>
        </p:nvCxnSpPr>
        <p:spPr>
          <a:xfrm flipV="1">
            <a:off x="172692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476;p93"/>
          <p:cNvCxnSpPr/>
          <p:nvPr/>
        </p:nvCxnSpPr>
        <p:spPr>
          <a:xfrm flipV="1">
            <a:off x="1726922" y="282212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478;p93"/>
          <p:cNvSpPr/>
          <p:nvPr/>
        </p:nvSpPr>
        <p:spPr>
          <a:xfrm>
            <a:off x="1665288" y="44150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2479;p93"/>
          <p:cNvCxnSpPr/>
          <p:nvPr/>
        </p:nvCxnSpPr>
        <p:spPr>
          <a:xfrm flipV="1">
            <a:off x="1726922" y="4049807"/>
            <a:ext cx="1" cy="36522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" name="Google Shape;2488;p93"/>
          <p:cNvGrpSpPr/>
          <p:nvPr/>
        </p:nvGrpSpPr>
        <p:grpSpPr>
          <a:xfrm>
            <a:off x="1603697" y="1925151"/>
            <a:ext cx="246448" cy="246448"/>
            <a:chOff x="4843325" y="3597375"/>
            <a:chExt cx="393600" cy="393600"/>
          </a:xfrm>
        </p:grpSpPr>
        <p:sp>
          <p:nvSpPr>
            <p:cNvPr id="12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Google Shape;2479;p93"/>
          <p:cNvCxnSpPr/>
          <p:nvPr/>
        </p:nvCxnSpPr>
        <p:spPr>
          <a:xfrm flipH="1" flipV="1">
            <a:off x="1726921" y="2171598"/>
            <a:ext cx="2" cy="20975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480;p93"/>
          <p:cNvCxnSpPr>
            <a:stCxn id="9" idx="2"/>
            <a:endCxn id="12" idx="2"/>
          </p:cNvCxnSpPr>
          <p:nvPr/>
        </p:nvCxnSpPr>
        <p:spPr>
          <a:xfrm rot="10800000">
            <a:off x="1603698" y="2048374"/>
            <a:ext cx="61591" cy="2428295"/>
          </a:xfrm>
          <a:prstGeom prst="curvedConnector3">
            <a:avLst>
              <a:gd name="adj1" fmla="val 236613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TextBox 15"/>
          <p:cNvSpPr txBox="1"/>
          <p:nvPr/>
        </p:nvSpPr>
        <p:spPr>
          <a:xfrm>
            <a:off x="2684533" y="3587047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4533" y="2977311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4533" y="2363737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94302" y="4637069"/>
            <a:ext cx="108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FLOPs: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17HWC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2473;p93"/>
          <p:cNvSpPr txBox="1"/>
          <p:nvPr/>
        </p:nvSpPr>
        <p:spPr>
          <a:xfrm>
            <a:off x="859928" y="4647022"/>
            <a:ext cx="1599491" cy="60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“Bottleneck”</a:t>
            </a:r>
          </a:p>
          <a:p>
            <a:pPr lvl="0" algn="ctr" defTabSz="685800">
              <a:defRPr/>
            </a:pPr>
            <a:r>
              <a:rPr lang="zh-CN" altLang="en-US" sz="1865" dirty="0">
                <a:solidFill>
                  <a:prstClr val="black"/>
                </a:solidFill>
              </a:rPr>
              <a:t>残差块</a:t>
            </a:r>
          </a:p>
        </p:txBody>
      </p:sp>
      <p:sp>
        <p:nvSpPr>
          <p:cNvPr id="25" name="Google Shape;2474;p93"/>
          <p:cNvSpPr/>
          <p:nvPr/>
        </p:nvSpPr>
        <p:spPr>
          <a:xfrm>
            <a:off x="5028643" y="360903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474;p93"/>
          <p:cNvSpPr/>
          <p:nvPr/>
        </p:nvSpPr>
        <p:spPr>
          <a:xfrm>
            <a:off x="5028643" y="299519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" name="Google Shape;2474;p93"/>
          <p:cNvSpPr/>
          <p:nvPr/>
        </p:nvSpPr>
        <p:spPr>
          <a:xfrm>
            <a:off x="5028643" y="2378601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, c-&gt;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4C)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8" name="Google Shape;2476;p93"/>
          <p:cNvCxnSpPr>
            <a:stCxn id="25" idx="0"/>
            <a:endCxn id="26" idx="2"/>
          </p:cNvCxnSpPr>
          <p:nvPr/>
        </p:nvCxnSpPr>
        <p:spPr>
          <a:xfrm flipV="1">
            <a:off x="577314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476;p93"/>
          <p:cNvCxnSpPr>
            <a:stCxn id="26" idx="0"/>
            <a:endCxn id="27" idx="2"/>
          </p:cNvCxnSpPr>
          <p:nvPr/>
        </p:nvCxnSpPr>
        <p:spPr>
          <a:xfrm flipV="1">
            <a:off x="5773142" y="2819372"/>
            <a:ext cx="0" cy="17582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2474;p93"/>
          <p:cNvSpPr/>
          <p:nvPr/>
        </p:nvSpPr>
        <p:spPr>
          <a:xfrm>
            <a:off x="7428943" y="360903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Google Shape;2474;p93"/>
          <p:cNvSpPr/>
          <p:nvPr/>
        </p:nvSpPr>
        <p:spPr>
          <a:xfrm>
            <a:off x="7428943" y="299519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2474;p93"/>
          <p:cNvSpPr/>
          <p:nvPr/>
        </p:nvSpPr>
        <p:spPr>
          <a:xfrm>
            <a:off x="7428943" y="2378601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, c-&gt;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4C)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7" name="Google Shape;2476;p93"/>
          <p:cNvCxnSpPr/>
          <p:nvPr/>
        </p:nvCxnSpPr>
        <p:spPr>
          <a:xfrm flipV="1">
            <a:off x="817344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2476;p93"/>
          <p:cNvCxnSpPr/>
          <p:nvPr/>
        </p:nvCxnSpPr>
        <p:spPr>
          <a:xfrm flipV="1">
            <a:off x="8173442" y="2819372"/>
            <a:ext cx="0" cy="17582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TextBox 38"/>
          <p:cNvSpPr txBox="1"/>
          <p:nvPr/>
        </p:nvSpPr>
        <p:spPr>
          <a:xfrm>
            <a:off x="6824639" y="2872625"/>
            <a:ext cx="4235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…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oogle Shape;2488;p93"/>
          <p:cNvGrpSpPr/>
          <p:nvPr/>
        </p:nvGrpSpPr>
        <p:grpSpPr>
          <a:xfrm>
            <a:off x="6890289" y="1765033"/>
            <a:ext cx="246448" cy="246448"/>
            <a:chOff x="4843325" y="3597375"/>
            <a:chExt cx="393600" cy="393600"/>
          </a:xfrm>
        </p:grpSpPr>
        <p:sp>
          <p:nvSpPr>
            <p:cNvPr id="41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3" name="Google Shape;2479;p93"/>
          <p:cNvCxnSpPr>
            <a:stCxn id="27" idx="0"/>
            <a:endCxn id="41" idx="3"/>
          </p:cNvCxnSpPr>
          <p:nvPr/>
        </p:nvCxnSpPr>
        <p:spPr>
          <a:xfrm flipV="1">
            <a:off x="5773143" y="1975390"/>
            <a:ext cx="1153238" cy="40321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2479;p93"/>
          <p:cNvCxnSpPr>
            <a:stCxn id="36" idx="0"/>
            <a:endCxn id="41" idx="5"/>
          </p:cNvCxnSpPr>
          <p:nvPr/>
        </p:nvCxnSpPr>
        <p:spPr>
          <a:xfrm flipH="1" flipV="1">
            <a:off x="7100645" y="1975390"/>
            <a:ext cx="1072797" cy="40321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Google Shape;2478;p93"/>
          <p:cNvSpPr/>
          <p:nvPr/>
        </p:nvSpPr>
        <p:spPr>
          <a:xfrm>
            <a:off x="6951879" y="44150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76;p93"/>
          <p:cNvCxnSpPr>
            <a:stCxn id="49" idx="2"/>
            <a:endCxn id="25" idx="2"/>
          </p:cNvCxnSpPr>
          <p:nvPr/>
        </p:nvCxnSpPr>
        <p:spPr>
          <a:xfrm flipH="1" flipV="1">
            <a:off x="5773142" y="4049806"/>
            <a:ext cx="1178736" cy="42686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2476;p93"/>
          <p:cNvCxnSpPr>
            <a:stCxn id="49" idx="6"/>
            <a:endCxn id="34" idx="2"/>
          </p:cNvCxnSpPr>
          <p:nvPr/>
        </p:nvCxnSpPr>
        <p:spPr>
          <a:xfrm flipV="1">
            <a:off x="7075147" y="4049806"/>
            <a:ext cx="1098296" cy="42686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2480;p93"/>
          <p:cNvCxnSpPr>
            <a:stCxn id="49" idx="3"/>
            <a:endCxn id="41" idx="2"/>
          </p:cNvCxnSpPr>
          <p:nvPr/>
        </p:nvCxnSpPr>
        <p:spPr>
          <a:xfrm rot="5400000" flipH="1">
            <a:off x="5614114" y="3164433"/>
            <a:ext cx="2631993" cy="79642"/>
          </a:xfrm>
          <a:prstGeom prst="curvedConnector4">
            <a:avLst>
              <a:gd name="adj1" fmla="val -7200"/>
              <a:gd name="adj2" fmla="val 349818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" name="Right Brace 62"/>
          <p:cNvSpPr/>
          <p:nvPr/>
        </p:nvSpPr>
        <p:spPr>
          <a:xfrm rot="16200000">
            <a:off x="6792132" y="-353440"/>
            <a:ext cx="355600" cy="3801852"/>
          </a:xfrm>
          <a:prstGeom prst="rightBrace">
            <a:avLst>
              <a:gd name="adj1" fmla="val 29762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85768" y="1007762"/>
            <a:ext cx="201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parallel pathways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03609" y="3690920"/>
            <a:ext cx="737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4HWCc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22869" y="3065754"/>
            <a:ext cx="6974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9HWc</a:t>
            </a:r>
            <a:r>
              <a:rPr kumimoji="0" lang="en-US" sz="135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83283" y="2627540"/>
            <a:ext cx="737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4HWCc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06450" y="4527847"/>
            <a:ext cx="178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FLOPs: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(8Cc + 9c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)*HWG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139" y="5463379"/>
            <a:ext cx="355578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Xie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“Aggregated residual transformations for deep neural networks”, CVPR 2017</a:t>
            </a:r>
          </a:p>
        </p:txBody>
      </p:sp>
    </p:spTree>
    <p:extLst>
      <p:ext uri="{BB962C8B-B14F-4D97-AF65-F5344CB8AC3E}">
        <p14:creationId xmlns:p14="http://schemas.microsoft.com/office/powerpoint/2010/main" val="4155321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90347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改进</a:t>
            </a:r>
            <a:r>
              <a:rPr lang="en-US" dirty="0"/>
              <a:t> </a:t>
            </a:r>
            <a:r>
              <a:rPr lang="en-US" dirty="0" err="1"/>
              <a:t>ResNets</a:t>
            </a:r>
            <a:r>
              <a:rPr lang="en-US" dirty="0"/>
              <a:t>: </a:t>
            </a:r>
            <a:r>
              <a:rPr lang="en-US" dirty="0" err="1"/>
              <a:t>ResNeXt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474;p93"/>
          <p:cNvSpPr/>
          <p:nvPr/>
        </p:nvSpPr>
        <p:spPr>
          <a:xfrm>
            <a:off x="784303" y="360903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2474;p93"/>
          <p:cNvSpPr/>
          <p:nvPr/>
        </p:nvSpPr>
        <p:spPr>
          <a:xfrm>
            <a:off x="784303" y="299519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2474;p93"/>
          <p:cNvSpPr/>
          <p:nvPr/>
        </p:nvSpPr>
        <p:spPr>
          <a:xfrm>
            <a:off x="784303" y="238135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C-&gt;4C)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" name="Google Shape;2476;p93"/>
          <p:cNvCxnSpPr/>
          <p:nvPr/>
        </p:nvCxnSpPr>
        <p:spPr>
          <a:xfrm flipV="1">
            <a:off x="172692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476;p93"/>
          <p:cNvCxnSpPr/>
          <p:nvPr/>
        </p:nvCxnSpPr>
        <p:spPr>
          <a:xfrm flipV="1">
            <a:off x="1726922" y="282212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478;p93"/>
          <p:cNvSpPr/>
          <p:nvPr/>
        </p:nvSpPr>
        <p:spPr>
          <a:xfrm>
            <a:off x="1665288" y="44150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2479;p93"/>
          <p:cNvCxnSpPr/>
          <p:nvPr/>
        </p:nvCxnSpPr>
        <p:spPr>
          <a:xfrm flipV="1">
            <a:off x="1726922" y="4049807"/>
            <a:ext cx="1" cy="36522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" name="Google Shape;2488;p93"/>
          <p:cNvGrpSpPr/>
          <p:nvPr/>
        </p:nvGrpSpPr>
        <p:grpSpPr>
          <a:xfrm>
            <a:off x="1603697" y="1925151"/>
            <a:ext cx="246448" cy="246448"/>
            <a:chOff x="4843325" y="3597375"/>
            <a:chExt cx="393600" cy="393600"/>
          </a:xfrm>
        </p:grpSpPr>
        <p:sp>
          <p:nvSpPr>
            <p:cNvPr id="12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Google Shape;2479;p93"/>
          <p:cNvCxnSpPr/>
          <p:nvPr/>
        </p:nvCxnSpPr>
        <p:spPr>
          <a:xfrm flipH="1" flipV="1">
            <a:off x="1726921" y="2171598"/>
            <a:ext cx="2" cy="20975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480;p93"/>
          <p:cNvCxnSpPr>
            <a:stCxn id="9" idx="2"/>
            <a:endCxn id="12" idx="2"/>
          </p:cNvCxnSpPr>
          <p:nvPr/>
        </p:nvCxnSpPr>
        <p:spPr>
          <a:xfrm rot="10800000">
            <a:off x="1603698" y="2048374"/>
            <a:ext cx="61591" cy="2428295"/>
          </a:xfrm>
          <a:prstGeom prst="curvedConnector3">
            <a:avLst>
              <a:gd name="adj1" fmla="val 236613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TextBox 15"/>
          <p:cNvSpPr txBox="1"/>
          <p:nvPr/>
        </p:nvSpPr>
        <p:spPr>
          <a:xfrm>
            <a:off x="2684533" y="3587047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4533" y="2977311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4533" y="2363737"/>
            <a:ext cx="687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4HWC</a:t>
            </a:r>
            <a:r>
              <a:rPr kumimoji="0" lang="en-US" sz="13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0752" y="4637069"/>
            <a:ext cx="103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17HWC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2473;p93"/>
          <p:cNvSpPr txBox="1"/>
          <p:nvPr/>
        </p:nvSpPr>
        <p:spPr>
          <a:xfrm>
            <a:off x="859928" y="4647022"/>
            <a:ext cx="1599491" cy="60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“Bottleneck”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残差块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2474;p93"/>
          <p:cNvSpPr/>
          <p:nvPr/>
        </p:nvSpPr>
        <p:spPr>
          <a:xfrm>
            <a:off x="5028643" y="360903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474;p93"/>
          <p:cNvSpPr/>
          <p:nvPr/>
        </p:nvSpPr>
        <p:spPr>
          <a:xfrm>
            <a:off x="5028643" y="299519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" name="Google Shape;2474;p93"/>
          <p:cNvSpPr/>
          <p:nvPr/>
        </p:nvSpPr>
        <p:spPr>
          <a:xfrm>
            <a:off x="5028643" y="2378601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, c-&gt;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4C)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8" name="Google Shape;2476;p93"/>
          <p:cNvCxnSpPr>
            <a:stCxn id="25" idx="0"/>
            <a:endCxn id="26" idx="2"/>
          </p:cNvCxnSpPr>
          <p:nvPr/>
        </p:nvCxnSpPr>
        <p:spPr>
          <a:xfrm flipV="1">
            <a:off x="577314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476;p93"/>
          <p:cNvCxnSpPr>
            <a:stCxn id="26" idx="0"/>
            <a:endCxn id="27" idx="2"/>
          </p:cNvCxnSpPr>
          <p:nvPr/>
        </p:nvCxnSpPr>
        <p:spPr>
          <a:xfrm flipV="1">
            <a:off x="5773142" y="2819372"/>
            <a:ext cx="0" cy="17582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2474;p93"/>
          <p:cNvSpPr/>
          <p:nvPr/>
        </p:nvSpPr>
        <p:spPr>
          <a:xfrm>
            <a:off x="7428943" y="360903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Google Shape;2474;p93"/>
          <p:cNvSpPr/>
          <p:nvPr/>
        </p:nvSpPr>
        <p:spPr>
          <a:xfrm>
            <a:off x="7428943" y="299519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2474;p93"/>
          <p:cNvSpPr/>
          <p:nvPr/>
        </p:nvSpPr>
        <p:spPr>
          <a:xfrm>
            <a:off x="7428943" y="2378601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, c-&gt;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4C)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7" name="Google Shape;2476;p93"/>
          <p:cNvCxnSpPr/>
          <p:nvPr/>
        </p:nvCxnSpPr>
        <p:spPr>
          <a:xfrm flipV="1">
            <a:off x="817344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2476;p93"/>
          <p:cNvCxnSpPr/>
          <p:nvPr/>
        </p:nvCxnSpPr>
        <p:spPr>
          <a:xfrm flipV="1">
            <a:off x="8173442" y="2819372"/>
            <a:ext cx="0" cy="17582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TextBox 38"/>
          <p:cNvSpPr txBox="1"/>
          <p:nvPr/>
        </p:nvSpPr>
        <p:spPr>
          <a:xfrm>
            <a:off x="6824639" y="2872625"/>
            <a:ext cx="4235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…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oogle Shape;2488;p93"/>
          <p:cNvGrpSpPr/>
          <p:nvPr/>
        </p:nvGrpSpPr>
        <p:grpSpPr>
          <a:xfrm>
            <a:off x="6890289" y="1765033"/>
            <a:ext cx="246448" cy="246448"/>
            <a:chOff x="4843325" y="3597375"/>
            <a:chExt cx="393600" cy="393600"/>
          </a:xfrm>
        </p:grpSpPr>
        <p:sp>
          <p:nvSpPr>
            <p:cNvPr id="41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3" name="Google Shape;2479;p93"/>
          <p:cNvCxnSpPr>
            <a:stCxn id="27" idx="0"/>
            <a:endCxn id="41" idx="3"/>
          </p:cNvCxnSpPr>
          <p:nvPr/>
        </p:nvCxnSpPr>
        <p:spPr>
          <a:xfrm flipV="1">
            <a:off x="5773143" y="1975390"/>
            <a:ext cx="1153238" cy="40321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2479;p93"/>
          <p:cNvCxnSpPr>
            <a:stCxn id="36" idx="0"/>
            <a:endCxn id="41" idx="5"/>
          </p:cNvCxnSpPr>
          <p:nvPr/>
        </p:nvCxnSpPr>
        <p:spPr>
          <a:xfrm flipH="1" flipV="1">
            <a:off x="7100645" y="1975390"/>
            <a:ext cx="1072797" cy="40321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Google Shape;2478;p93"/>
          <p:cNvSpPr/>
          <p:nvPr/>
        </p:nvSpPr>
        <p:spPr>
          <a:xfrm>
            <a:off x="6951879" y="44150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76;p93"/>
          <p:cNvCxnSpPr>
            <a:stCxn id="49" idx="2"/>
            <a:endCxn id="25" idx="2"/>
          </p:cNvCxnSpPr>
          <p:nvPr/>
        </p:nvCxnSpPr>
        <p:spPr>
          <a:xfrm flipH="1" flipV="1">
            <a:off x="5773142" y="4049806"/>
            <a:ext cx="1178736" cy="42686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2476;p93"/>
          <p:cNvCxnSpPr>
            <a:stCxn id="49" idx="6"/>
            <a:endCxn id="34" idx="2"/>
          </p:cNvCxnSpPr>
          <p:nvPr/>
        </p:nvCxnSpPr>
        <p:spPr>
          <a:xfrm flipV="1">
            <a:off x="7075147" y="4049806"/>
            <a:ext cx="1098296" cy="42686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2480;p93"/>
          <p:cNvCxnSpPr>
            <a:stCxn id="49" idx="3"/>
            <a:endCxn id="41" idx="2"/>
          </p:cNvCxnSpPr>
          <p:nvPr/>
        </p:nvCxnSpPr>
        <p:spPr>
          <a:xfrm rot="5400000" flipH="1">
            <a:off x="5614114" y="3164433"/>
            <a:ext cx="2631993" cy="79642"/>
          </a:xfrm>
          <a:prstGeom prst="curvedConnector4">
            <a:avLst>
              <a:gd name="adj1" fmla="val -7200"/>
              <a:gd name="adj2" fmla="val 349818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" name="Right Brace 62"/>
          <p:cNvSpPr/>
          <p:nvPr/>
        </p:nvSpPr>
        <p:spPr>
          <a:xfrm rot="16200000">
            <a:off x="6792132" y="-353440"/>
            <a:ext cx="355600" cy="3801852"/>
          </a:xfrm>
          <a:prstGeom prst="rightBrace">
            <a:avLst>
              <a:gd name="adj1" fmla="val 29762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85768" y="100776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并行通路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03609" y="3690920"/>
            <a:ext cx="737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4HWCc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22869" y="3065754"/>
            <a:ext cx="6974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9HWc</a:t>
            </a:r>
            <a:r>
              <a:rPr kumimoji="0" lang="en-US" sz="135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83283" y="2627540"/>
            <a:ext cx="737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4HWCc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06450" y="4527847"/>
            <a:ext cx="178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(8Cc + 9c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)*HWG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209189" y="4809099"/>
            <a:ext cx="19656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消耗相同当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9Gc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+ 8GCc </a:t>
            </a:r>
            <a:r>
              <a:rPr kumimoji="0" lang="mr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–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17C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09188" y="5327446"/>
            <a:ext cx="3334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举例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C=64, G=4, c=24;  C=64, G=32, c=4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139" y="5463379"/>
            <a:ext cx="355578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Xie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“Aggregated residual transformations for deep neural networks”, CVPR 2017</a:t>
            </a:r>
          </a:p>
        </p:txBody>
      </p:sp>
    </p:spTree>
    <p:extLst>
      <p:ext uri="{BB962C8B-B14F-4D97-AF65-F5344CB8AC3E}">
        <p14:creationId xmlns:p14="http://schemas.microsoft.com/office/powerpoint/2010/main" val="275875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1F249-B44E-8141-ACAC-0D1AEEE5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6A5F7F-E60D-834A-AC26-3E0B4D06F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EECS 498-007 Lecture 2 - </a:t>
            </a:r>
            <a:fld id="{AC1089D3-84F4-7045-A571-C61BEF9B13BC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3912FF-EA12-6F46-9272-F55C6953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48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800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分组卷积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9567" y="1666480"/>
            <a:ext cx="25274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groups=1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常规卷积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H x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K x 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H’ x W’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C</a:t>
            </a:r>
            <a:r>
              <a:rPr kumimoji="0" lang="en-US" sz="1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所有的卷积内核和所有的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in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输入通道接触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440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分组卷积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8558" y="1134172"/>
            <a:ext cx="30554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groups=2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两条并行的卷积层各处理一半通道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1680" y="1991929"/>
            <a:ext cx="13917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Input: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H x 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7642" y="2753276"/>
            <a:ext cx="1269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1: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2) x H x 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93128" y="2753276"/>
            <a:ext cx="1269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2: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2) x H x 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3125" y="2415782"/>
            <a:ext cx="494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Split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6378" y="3423146"/>
            <a:ext cx="20172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Conv(K x K,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/2 -&gt;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1864" y="3423146"/>
            <a:ext cx="20172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Conv(K x K</a:t>
            </a: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/2 -&gt;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7714" y="3885268"/>
            <a:ext cx="14297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 1: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2) x H’ x W’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3201" y="3885268"/>
            <a:ext cx="14297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 2: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2) x H’ x W’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3821" y="4450938"/>
            <a:ext cx="672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6879" y="4932849"/>
            <a:ext cx="16814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H’ x W’</a:t>
            </a:r>
          </a:p>
        </p:txBody>
      </p:sp>
      <p:cxnSp>
        <p:nvCxnSpPr>
          <p:cNvPr id="16" name="Google Shape;2476;p93"/>
          <p:cNvCxnSpPr>
            <a:stCxn id="6" idx="2"/>
            <a:endCxn id="9" idx="0"/>
          </p:cNvCxnSpPr>
          <p:nvPr/>
        </p:nvCxnSpPr>
        <p:spPr>
          <a:xfrm>
            <a:off x="6517544" y="2292011"/>
            <a:ext cx="2604" cy="12377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2476;p93"/>
          <p:cNvCxnSpPr>
            <a:stCxn id="7" idx="2"/>
            <a:endCxn id="10" idx="0"/>
          </p:cNvCxnSpPr>
          <p:nvPr/>
        </p:nvCxnSpPr>
        <p:spPr>
          <a:xfrm>
            <a:off x="5612592" y="3261107"/>
            <a:ext cx="2396" cy="16203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2476;p93"/>
          <p:cNvCxnSpPr>
            <a:stCxn id="10" idx="2"/>
            <a:endCxn id="12" idx="0"/>
          </p:cNvCxnSpPr>
          <p:nvPr/>
        </p:nvCxnSpPr>
        <p:spPr>
          <a:xfrm flipH="1">
            <a:off x="5612590" y="3723228"/>
            <a:ext cx="2398" cy="16204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476;p93"/>
          <p:cNvCxnSpPr>
            <a:stCxn id="8" idx="2"/>
            <a:endCxn id="11" idx="0"/>
          </p:cNvCxnSpPr>
          <p:nvPr/>
        </p:nvCxnSpPr>
        <p:spPr>
          <a:xfrm>
            <a:off x="7628078" y="3261107"/>
            <a:ext cx="2396" cy="16203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2476;p93"/>
          <p:cNvCxnSpPr>
            <a:stCxn id="11" idx="2"/>
            <a:endCxn id="13" idx="0"/>
          </p:cNvCxnSpPr>
          <p:nvPr/>
        </p:nvCxnSpPr>
        <p:spPr>
          <a:xfrm flipH="1">
            <a:off x="7628077" y="3723228"/>
            <a:ext cx="2397" cy="16204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Elbow Connector 31"/>
          <p:cNvCxnSpPr>
            <a:stCxn id="9" idx="1"/>
            <a:endCxn id="7" idx="0"/>
          </p:cNvCxnSpPr>
          <p:nvPr/>
        </p:nvCxnSpPr>
        <p:spPr>
          <a:xfrm rot="10800000" flipV="1">
            <a:off x="5612593" y="2565822"/>
            <a:ext cx="660533" cy="1874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3"/>
            <a:endCxn id="8" idx="0"/>
          </p:cNvCxnSpPr>
          <p:nvPr/>
        </p:nvCxnSpPr>
        <p:spPr>
          <a:xfrm>
            <a:off x="6767171" y="2565823"/>
            <a:ext cx="860907" cy="1874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2" idx="2"/>
            <a:endCxn id="14" idx="1"/>
          </p:cNvCxnSpPr>
          <p:nvPr/>
        </p:nvCxnSpPr>
        <p:spPr>
          <a:xfrm rot="16200000" flipH="1">
            <a:off x="5794265" y="4211423"/>
            <a:ext cx="207880" cy="57123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2"/>
            <a:endCxn id="14" idx="3"/>
          </p:cNvCxnSpPr>
          <p:nvPr/>
        </p:nvCxnSpPr>
        <p:spPr>
          <a:xfrm rot="5400000">
            <a:off x="7138095" y="4110997"/>
            <a:ext cx="207880" cy="77208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oogle Shape;2476;p93"/>
          <p:cNvCxnSpPr>
            <a:stCxn id="14" idx="2"/>
            <a:endCxn id="15" idx="0"/>
          </p:cNvCxnSpPr>
          <p:nvPr/>
        </p:nvCxnSpPr>
        <p:spPr>
          <a:xfrm flipH="1">
            <a:off x="6517590" y="4751020"/>
            <a:ext cx="2317" cy="18182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TextBox 25"/>
          <p:cNvSpPr txBox="1"/>
          <p:nvPr/>
        </p:nvSpPr>
        <p:spPr>
          <a:xfrm>
            <a:off x="549567" y="1666480"/>
            <a:ext cx="25274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sz="1500" u="sng" dirty="0">
                <a:solidFill>
                  <a:prstClr val="black"/>
                </a:solidFill>
              </a:rPr>
              <a:t>groups=1</a:t>
            </a:r>
            <a:r>
              <a:rPr lang="en-US" altLang="zh-CN" sz="1500" dirty="0">
                <a:solidFill>
                  <a:prstClr val="black"/>
                </a:solidFill>
              </a:rPr>
              <a:t>:</a:t>
            </a:r>
          </a:p>
          <a:p>
            <a:pPr lvl="0" defTabSz="685800">
              <a:defRPr/>
            </a:pPr>
            <a:r>
              <a:rPr lang="zh-CN" altLang="en-US" sz="1500" dirty="0">
                <a:solidFill>
                  <a:prstClr val="black"/>
                </a:solidFill>
              </a:rPr>
              <a:t>常规卷积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H x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K x 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H’ x W’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C</a:t>
            </a:r>
            <a:r>
              <a:rPr kumimoji="0" lang="en-US" sz="1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>
              <a:defRPr/>
            </a:pPr>
            <a:r>
              <a:rPr lang="zh-CN" altLang="en-US" sz="1500" dirty="0">
                <a:solidFill>
                  <a:prstClr val="black"/>
                </a:solidFill>
              </a:rPr>
              <a:t>所有的卷积内核和所有的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in</a:t>
            </a:r>
            <a:r>
              <a:rPr lang="zh-CN" altLang="en-US" sz="1500" dirty="0">
                <a:solidFill>
                  <a:prstClr val="black"/>
                </a:solidFill>
              </a:rPr>
              <a:t>输入通道接触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14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分组卷积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567" y="1666480"/>
            <a:ext cx="25274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groups=1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常规卷积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H x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K x 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H’ x W’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C</a:t>
            </a:r>
            <a:r>
              <a:rPr kumimoji="0" lang="en-US" sz="1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>
              <a:defRPr/>
            </a:pPr>
            <a:r>
              <a:rPr lang="zh-CN" altLang="en-US" sz="1500" dirty="0">
                <a:solidFill>
                  <a:prstClr val="black"/>
                </a:solidFill>
              </a:rPr>
              <a:t>所有的卷积内核和所有的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in</a:t>
            </a:r>
            <a:r>
              <a:rPr lang="zh-CN" altLang="en-US" sz="1500" dirty="0">
                <a:solidFill>
                  <a:prstClr val="black"/>
                </a:solidFill>
              </a:rPr>
              <a:t>输入通道接触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3809" y="1803928"/>
            <a:ext cx="310803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groups=G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并行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层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每个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看见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/G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输入通道并产生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/G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输出通道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Input: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H x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Split to G x [(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G) x H x W]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Weight: G x 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G) x 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G) x K x 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parallel convolutions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Output: G x [(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G) x H’ x W’]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H’ x W’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FLOPs: C</a:t>
            </a:r>
            <a:r>
              <a:rPr kumimoji="0" lang="en-US" sz="1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HW/G</a:t>
            </a:r>
          </a:p>
        </p:txBody>
      </p:sp>
    </p:spTree>
    <p:extLst>
      <p:ext uri="{BB962C8B-B14F-4D97-AF65-F5344CB8AC3E}">
        <p14:creationId xmlns:p14="http://schemas.microsoft.com/office/powerpoint/2010/main" val="287419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分组卷积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567" y="1666480"/>
            <a:ext cx="25274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sz="1500" u="sng" dirty="0">
                <a:solidFill>
                  <a:prstClr val="black"/>
                </a:solidFill>
              </a:rPr>
              <a:t>groups=1</a:t>
            </a:r>
            <a:r>
              <a:rPr lang="en-US" altLang="zh-CN" sz="1500" dirty="0">
                <a:solidFill>
                  <a:prstClr val="black"/>
                </a:solidFill>
              </a:rPr>
              <a:t>:</a:t>
            </a:r>
          </a:p>
          <a:p>
            <a:pPr lvl="0" defTabSz="685800">
              <a:defRPr/>
            </a:pPr>
            <a:r>
              <a:rPr lang="zh-CN" altLang="en-US" sz="1500" dirty="0">
                <a:solidFill>
                  <a:prstClr val="black"/>
                </a:solidFill>
              </a:rPr>
              <a:t>常规卷积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endParaRPr lang="en-US" altLang="zh-CN" sz="1500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en-US" altLang="zh-CN" sz="1500" dirty="0">
                <a:solidFill>
                  <a:prstClr val="black"/>
                </a:solidFill>
              </a:rPr>
              <a:t>Input: 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in</a:t>
            </a:r>
            <a:r>
              <a:rPr lang="en-US" altLang="zh-CN" sz="1500" dirty="0">
                <a:solidFill>
                  <a:prstClr val="black"/>
                </a:solidFill>
              </a:rPr>
              <a:t> x H x W</a:t>
            </a:r>
          </a:p>
          <a:p>
            <a:pPr lvl="0" defTabSz="685800">
              <a:defRPr/>
            </a:pPr>
            <a:r>
              <a:rPr lang="en-US" altLang="zh-CN" sz="1500" dirty="0">
                <a:solidFill>
                  <a:prstClr val="black"/>
                </a:solidFill>
              </a:rPr>
              <a:t>Weight: 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out</a:t>
            </a:r>
            <a:r>
              <a:rPr lang="en-US" altLang="zh-CN" sz="1500" dirty="0">
                <a:solidFill>
                  <a:prstClr val="black"/>
                </a:solidFill>
              </a:rPr>
              <a:t> x 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in</a:t>
            </a:r>
            <a:r>
              <a:rPr lang="en-US" altLang="zh-CN" sz="1500" dirty="0">
                <a:solidFill>
                  <a:prstClr val="black"/>
                </a:solidFill>
              </a:rPr>
              <a:t> x K x K</a:t>
            </a:r>
          </a:p>
          <a:p>
            <a:pPr lvl="0" defTabSz="685800">
              <a:defRPr/>
            </a:pPr>
            <a:r>
              <a:rPr lang="en-US" altLang="zh-CN" sz="1500" dirty="0">
                <a:solidFill>
                  <a:prstClr val="black"/>
                </a:solidFill>
              </a:rPr>
              <a:t>Output: 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out</a:t>
            </a:r>
            <a:r>
              <a:rPr lang="en-US" altLang="zh-CN" sz="1500" dirty="0">
                <a:solidFill>
                  <a:prstClr val="black"/>
                </a:solidFill>
              </a:rPr>
              <a:t> x H’ x W’</a:t>
            </a:r>
          </a:p>
          <a:p>
            <a:pPr lvl="0" defTabSz="685800">
              <a:defRPr/>
            </a:pPr>
            <a:r>
              <a:rPr lang="en-US" altLang="zh-CN" sz="1500" dirty="0">
                <a:solidFill>
                  <a:prstClr val="black"/>
                </a:solidFill>
              </a:rPr>
              <a:t>FLOPs: C</a:t>
            </a:r>
            <a:r>
              <a:rPr lang="en-US" altLang="zh-CN" sz="1500" baseline="-25000" dirty="0">
                <a:solidFill>
                  <a:prstClr val="black"/>
                </a:solidFill>
              </a:rPr>
              <a:t>out</a:t>
            </a:r>
            <a:r>
              <a:rPr lang="en-US" altLang="zh-CN" sz="1500" dirty="0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>
                <a:solidFill>
                  <a:prstClr val="black"/>
                </a:solidFill>
              </a:rPr>
              <a:t>in</a:t>
            </a:r>
            <a:r>
              <a:rPr lang="en-US" altLang="zh-CN" sz="1500" dirty="0">
                <a:solidFill>
                  <a:prstClr val="black"/>
                </a:solidFill>
              </a:rPr>
              <a:t>K</a:t>
            </a:r>
            <a:r>
              <a:rPr lang="en-US" altLang="zh-CN" sz="1500" baseline="30000" dirty="0">
                <a:solidFill>
                  <a:prstClr val="black"/>
                </a:solidFill>
              </a:rPr>
              <a:t>2</a:t>
            </a:r>
            <a:r>
              <a:rPr lang="en-US" altLang="zh-CN" sz="1500" dirty="0">
                <a:solidFill>
                  <a:prstClr val="black"/>
                </a:solidFill>
              </a:rPr>
              <a:t>HW</a:t>
            </a:r>
          </a:p>
          <a:p>
            <a:pPr lvl="0" defTabSz="685800">
              <a:defRPr/>
            </a:pPr>
            <a:endParaRPr lang="en-US" altLang="zh-CN" sz="1500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zh-CN" altLang="en-US" sz="1500" dirty="0">
                <a:solidFill>
                  <a:prstClr val="black"/>
                </a:solidFill>
              </a:rPr>
              <a:t>所有的卷积内核和所有的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in</a:t>
            </a:r>
            <a:r>
              <a:rPr lang="zh-CN" altLang="en-US" sz="1500" dirty="0">
                <a:solidFill>
                  <a:prstClr val="black"/>
                </a:solidFill>
              </a:rPr>
              <a:t>输入通道接触</a:t>
            </a:r>
            <a:endParaRPr lang="en-US" altLang="zh-CN" sz="15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63809" y="1803928"/>
            <a:ext cx="310803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sz="1500" u="sng" dirty="0">
                <a:solidFill>
                  <a:prstClr val="black"/>
                </a:solidFill>
              </a:rPr>
              <a:t>groups=G</a:t>
            </a:r>
            <a:r>
              <a:rPr lang="en-US" altLang="zh-CN" sz="1500" dirty="0">
                <a:solidFill>
                  <a:prstClr val="black"/>
                </a:solidFill>
              </a:rPr>
              <a:t>:</a:t>
            </a:r>
          </a:p>
          <a:p>
            <a:pPr lvl="0" defTabSz="685800">
              <a:defRPr/>
            </a:pPr>
            <a:r>
              <a:rPr lang="en-US" altLang="zh-CN" sz="1500" dirty="0">
                <a:solidFill>
                  <a:prstClr val="black"/>
                </a:solidFill>
              </a:rPr>
              <a:t>G </a:t>
            </a:r>
            <a:r>
              <a:rPr lang="zh-CN" altLang="en-US" sz="1500" dirty="0">
                <a:solidFill>
                  <a:prstClr val="black"/>
                </a:solidFill>
              </a:rPr>
              <a:t>并行</a:t>
            </a:r>
            <a:r>
              <a:rPr lang="en-US" altLang="zh-CN" sz="1500" dirty="0">
                <a:solidFill>
                  <a:prstClr val="black"/>
                </a:solidFill>
              </a:rPr>
              <a:t> conv </a:t>
            </a:r>
            <a:r>
              <a:rPr lang="zh-CN" altLang="en-US" sz="1500" dirty="0">
                <a:solidFill>
                  <a:prstClr val="black"/>
                </a:solidFill>
              </a:rPr>
              <a:t>层</a:t>
            </a:r>
            <a:r>
              <a:rPr lang="en-US" altLang="zh-CN" sz="1500" dirty="0">
                <a:solidFill>
                  <a:prstClr val="black"/>
                </a:solidFill>
              </a:rPr>
              <a:t>; </a:t>
            </a:r>
            <a:r>
              <a:rPr lang="zh-CN" altLang="en-US" sz="1500" dirty="0">
                <a:solidFill>
                  <a:prstClr val="black"/>
                </a:solidFill>
              </a:rPr>
              <a:t>每个</a:t>
            </a:r>
            <a:r>
              <a:rPr lang="en-US" altLang="zh-CN" sz="1500" dirty="0">
                <a:solidFill>
                  <a:prstClr val="black"/>
                </a:solidFill>
              </a:rPr>
              <a:t> “</a:t>
            </a:r>
            <a:r>
              <a:rPr lang="zh-CN" altLang="en-US" sz="1500" dirty="0">
                <a:solidFill>
                  <a:prstClr val="black"/>
                </a:solidFill>
              </a:rPr>
              <a:t>看见</a:t>
            </a:r>
            <a:r>
              <a:rPr lang="en-US" altLang="zh-CN" sz="1500" dirty="0">
                <a:solidFill>
                  <a:prstClr val="black"/>
                </a:solidFill>
              </a:rPr>
              <a:t>” 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in</a:t>
            </a:r>
            <a:r>
              <a:rPr lang="en-US" altLang="zh-CN" sz="1500" dirty="0">
                <a:solidFill>
                  <a:prstClr val="black"/>
                </a:solidFill>
              </a:rPr>
              <a:t>/G </a:t>
            </a:r>
            <a:r>
              <a:rPr lang="zh-CN" altLang="en-US" sz="1500" dirty="0">
                <a:solidFill>
                  <a:prstClr val="black"/>
                </a:solidFill>
              </a:rPr>
              <a:t>输入通道并产生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out</a:t>
            </a:r>
            <a:r>
              <a:rPr lang="en-US" altLang="zh-CN" sz="1500" dirty="0">
                <a:solidFill>
                  <a:prstClr val="black"/>
                </a:solidFill>
              </a:rPr>
              <a:t>/G </a:t>
            </a:r>
            <a:r>
              <a:rPr lang="zh-CN" altLang="en-US" sz="1500" dirty="0">
                <a:solidFill>
                  <a:prstClr val="black"/>
                </a:solidFill>
              </a:rPr>
              <a:t>输出通道</a:t>
            </a:r>
            <a:endParaRPr lang="en-US" altLang="zh-CN" sz="1500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endParaRPr lang="en-US" altLang="zh-CN" sz="1500" dirty="0">
              <a:solidFill>
                <a:prstClr val="black"/>
              </a:solidFill>
            </a:endParaRPr>
          </a:p>
          <a:p>
            <a:pPr lvl="0" defTabSz="685800">
              <a:defRPr/>
            </a:pPr>
            <a:r>
              <a:rPr lang="en-US" altLang="zh-CN" sz="1500" dirty="0">
                <a:solidFill>
                  <a:prstClr val="black"/>
                </a:solidFill>
              </a:rPr>
              <a:t>Input: 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in</a:t>
            </a:r>
            <a:r>
              <a:rPr lang="en-US" altLang="zh-CN" sz="1500" dirty="0">
                <a:solidFill>
                  <a:prstClr val="black"/>
                </a:solidFill>
              </a:rPr>
              <a:t> x H x W</a:t>
            </a:r>
          </a:p>
          <a:p>
            <a:pPr lvl="0" defTabSz="685800">
              <a:defRPr/>
            </a:pPr>
            <a:r>
              <a:rPr lang="en-US" altLang="zh-CN" sz="1500" dirty="0">
                <a:solidFill>
                  <a:prstClr val="black"/>
                </a:solidFill>
              </a:rPr>
              <a:t>Split to G x [(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in</a:t>
            </a:r>
            <a:r>
              <a:rPr lang="en-US" altLang="zh-CN" sz="1500" baseline="-25000" dirty="0">
                <a:solidFill>
                  <a:prstClr val="black"/>
                </a:solidFill>
              </a:rPr>
              <a:t> </a:t>
            </a:r>
            <a:r>
              <a:rPr lang="en-US" altLang="zh-CN" sz="1500" dirty="0">
                <a:solidFill>
                  <a:prstClr val="black"/>
                </a:solidFill>
              </a:rPr>
              <a:t>/ G) x H x W]</a:t>
            </a:r>
          </a:p>
          <a:p>
            <a:pPr lvl="0" defTabSz="685800">
              <a:defRPr/>
            </a:pPr>
            <a:r>
              <a:rPr lang="en-US" altLang="zh-CN" sz="1500" dirty="0">
                <a:solidFill>
                  <a:prstClr val="black"/>
                </a:solidFill>
              </a:rPr>
              <a:t>Weight: G x (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out</a:t>
            </a:r>
            <a:r>
              <a:rPr lang="en-US" altLang="zh-CN" sz="1500" dirty="0">
                <a:solidFill>
                  <a:prstClr val="black"/>
                </a:solidFill>
              </a:rPr>
              <a:t> / G) x (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in</a:t>
            </a:r>
            <a:r>
              <a:rPr lang="en-US" altLang="zh-CN" sz="1500" dirty="0">
                <a:solidFill>
                  <a:prstClr val="black"/>
                </a:solidFill>
              </a:rPr>
              <a:t> x G) x K x K</a:t>
            </a:r>
          </a:p>
          <a:p>
            <a:pPr lvl="0" defTabSz="685800">
              <a:defRPr/>
            </a:pPr>
            <a:r>
              <a:rPr lang="en-US" altLang="zh-CN" sz="1500" dirty="0">
                <a:solidFill>
                  <a:prstClr val="black"/>
                </a:solidFill>
              </a:rPr>
              <a:t>G parallel convolutions</a:t>
            </a:r>
          </a:p>
          <a:p>
            <a:pPr lvl="0" defTabSz="685800">
              <a:defRPr/>
            </a:pPr>
            <a:r>
              <a:rPr lang="en-US" altLang="zh-CN" sz="1500" dirty="0">
                <a:solidFill>
                  <a:prstClr val="black"/>
                </a:solidFill>
              </a:rPr>
              <a:t>Output: G x [(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out</a:t>
            </a:r>
            <a:r>
              <a:rPr lang="en-US" altLang="zh-CN" sz="1500" baseline="-25000" dirty="0">
                <a:solidFill>
                  <a:prstClr val="black"/>
                </a:solidFill>
              </a:rPr>
              <a:t> </a:t>
            </a:r>
            <a:r>
              <a:rPr lang="en-US" altLang="zh-CN" sz="1500" dirty="0">
                <a:solidFill>
                  <a:prstClr val="black"/>
                </a:solidFill>
              </a:rPr>
              <a:t>/ G) x H’ x W’]</a:t>
            </a:r>
          </a:p>
          <a:p>
            <a:pPr lvl="0" defTabSz="685800">
              <a:defRPr/>
            </a:pPr>
            <a:r>
              <a:rPr lang="en-US" altLang="zh-CN" sz="1500" dirty="0" err="1">
                <a:solidFill>
                  <a:prstClr val="black"/>
                </a:solidFill>
              </a:rPr>
              <a:t>Concat</a:t>
            </a:r>
            <a:r>
              <a:rPr lang="en-US" altLang="zh-CN" sz="1500" dirty="0">
                <a:solidFill>
                  <a:prstClr val="black"/>
                </a:solidFill>
              </a:rPr>
              <a:t> to </a:t>
            </a:r>
            <a:r>
              <a:rPr lang="en-US" altLang="zh-CN" sz="1500" dirty="0" err="1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 err="1">
                <a:solidFill>
                  <a:prstClr val="black"/>
                </a:solidFill>
              </a:rPr>
              <a:t>out</a:t>
            </a:r>
            <a:r>
              <a:rPr lang="en-US" altLang="zh-CN" sz="1500" dirty="0">
                <a:solidFill>
                  <a:prstClr val="black"/>
                </a:solidFill>
              </a:rPr>
              <a:t> x H’ x W’</a:t>
            </a:r>
          </a:p>
          <a:p>
            <a:pPr lvl="0" defTabSz="685800">
              <a:defRPr/>
            </a:pPr>
            <a:r>
              <a:rPr lang="en-US" altLang="zh-CN" sz="1500" dirty="0">
                <a:solidFill>
                  <a:prstClr val="black"/>
                </a:solidFill>
              </a:rPr>
              <a:t>FLOPs: C</a:t>
            </a:r>
            <a:r>
              <a:rPr lang="en-US" altLang="zh-CN" sz="1500" baseline="-25000" dirty="0">
                <a:solidFill>
                  <a:prstClr val="black"/>
                </a:solidFill>
              </a:rPr>
              <a:t>out</a:t>
            </a:r>
            <a:r>
              <a:rPr lang="en-US" altLang="zh-CN" sz="1500" dirty="0">
                <a:solidFill>
                  <a:prstClr val="black"/>
                </a:solidFill>
              </a:rPr>
              <a:t>C</a:t>
            </a:r>
            <a:r>
              <a:rPr lang="en-US" altLang="zh-CN" sz="1500" baseline="-25000" dirty="0">
                <a:solidFill>
                  <a:prstClr val="black"/>
                </a:solidFill>
              </a:rPr>
              <a:t>in</a:t>
            </a:r>
            <a:r>
              <a:rPr lang="en-US" altLang="zh-CN" sz="1500" dirty="0">
                <a:solidFill>
                  <a:prstClr val="black"/>
                </a:solidFill>
              </a:rPr>
              <a:t>K</a:t>
            </a:r>
            <a:r>
              <a:rPr lang="en-US" altLang="zh-CN" sz="1500" baseline="30000" dirty="0">
                <a:solidFill>
                  <a:prstClr val="black"/>
                </a:solidFill>
              </a:rPr>
              <a:t>2</a:t>
            </a:r>
            <a:r>
              <a:rPr lang="en-US" altLang="zh-CN" sz="1500" dirty="0">
                <a:solidFill>
                  <a:prstClr val="black"/>
                </a:solidFill>
              </a:rPr>
              <a:t>HW/G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109" y="4236937"/>
            <a:ext cx="1855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Depthwise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卷积</a:t>
            </a:r>
            <a:endParaRPr kumimoji="0" lang="en-US" altLang="zh-CN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特例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G=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nC</a:t>
            </a:r>
            <a:r>
              <a:rPr kumimoji="0" lang="en-US" sz="135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每个输入通道与</a:t>
            </a:r>
            <a:r>
              <a:rPr lang="en-US" altLang="zh-CN" sz="1350" dirty="0">
                <a:solidFill>
                  <a:prstClr val="black"/>
                </a:solidFill>
              </a:rPr>
              <a:t>K x K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滤波核卷积输出</a:t>
            </a:r>
            <a:r>
              <a:rPr lang="en-US" altLang="zh-CN" sz="1350" dirty="0">
                <a:solidFill>
                  <a:prstClr val="black"/>
                </a:solidFill>
              </a:rPr>
              <a:t>n</a:t>
            </a: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通道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4631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Grouped Convolution in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58" y="2478336"/>
            <a:ext cx="7705725" cy="1771650"/>
          </a:xfrm>
          <a:prstGeom prst="rect">
            <a:avLst/>
          </a:prstGeom>
        </p:spPr>
      </p:pic>
      <p:sp>
        <p:nvSpPr>
          <p:cNvPr id="8" name="Google Shape;1443;p58"/>
          <p:cNvSpPr/>
          <p:nvPr/>
        </p:nvSpPr>
        <p:spPr>
          <a:xfrm>
            <a:off x="4389121" y="3595369"/>
            <a:ext cx="883919" cy="25908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37111" y="2082800"/>
            <a:ext cx="464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PyTorch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 gives an option for groups!</a:t>
            </a:r>
          </a:p>
        </p:txBody>
      </p:sp>
    </p:spTree>
    <p:extLst>
      <p:ext uri="{BB962C8B-B14F-4D97-AF65-F5344CB8AC3E}">
        <p14:creationId xmlns:p14="http://schemas.microsoft.com/office/powerpoint/2010/main" val="24090155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473075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改进</a:t>
            </a:r>
            <a:r>
              <a:rPr lang="en-US" dirty="0"/>
              <a:t> </a:t>
            </a:r>
            <a:r>
              <a:rPr lang="en-US" dirty="0" err="1"/>
              <a:t>ResNets</a:t>
            </a:r>
            <a:r>
              <a:rPr lang="en-US" dirty="0"/>
              <a:t>: </a:t>
            </a:r>
            <a:r>
              <a:rPr lang="en-US" dirty="0" err="1"/>
              <a:t>ResNeXt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474;p93"/>
          <p:cNvSpPr/>
          <p:nvPr/>
        </p:nvSpPr>
        <p:spPr>
          <a:xfrm>
            <a:off x="784303" y="360903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Gc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2474;p93"/>
          <p:cNvSpPr/>
          <p:nvPr/>
        </p:nvSpPr>
        <p:spPr>
          <a:xfrm>
            <a:off x="784303" y="2930846"/>
            <a:ext cx="1885238" cy="5694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Gc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Gc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groups=G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2474;p93"/>
          <p:cNvSpPr/>
          <p:nvPr/>
        </p:nvSpPr>
        <p:spPr>
          <a:xfrm>
            <a:off x="784303" y="2381356"/>
            <a:ext cx="188523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Gc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-&gt;4C)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" name="Google Shape;2476;p93"/>
          <p:cNvCxnSpPr>
            <a:endCxn id="5" idx="2"/>
          </p:cNvCxnSpPr>
          <p:nvPr/>
        </p:nvCxnSpPr>
        <p:spPr>
          <a:xfrm flipV="1">
            <a:off x="1726922" y="3500317"/>
            <a:ext cx="0" cy="10871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476;p93"/>
          <p:cNvCxnSpPr>
            <a:stCxn id="5" idx="0"/>
          </p:cNvCxnSpPr>
          <p:nvPr/>
        </p:nvCxnSpPr>
        <p:spPr>
          <a:xfrm flipV="1">
            <a:off x="1726922" y="2822127"/>
            <a:ext cx="0" cy="10871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478;p93"/>
          <p:cNvSpPr/>
          <p:nvPr/>
        </p:nvSpPr>
        <p:spPr>
          <a:xfrm>
            <a:off x="1665288" y="44150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2479;p93"/>
          <p:cNvCxnSpPr/>
          <p:nvPr/>
        </p:nvCxnSpPr>
        <p:spPr>
          <a:xfrm flipV="1">
            <a:off x="1726922" y="4049807"/>
            <a:ext cx="1" cy="36522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" name="Google Shape;2488;p93"/>
          <p:cNvGrpSpPr/>
          <p:nvPr/>
        </p:nvGrpSpPr>
        <p:grpSpPr>
          <a:xfrm>
            <a:off x="1603697" y="1925151"/>
            <a:ext cx="246448" cy="246448"/>
            <a:chOff x="4843325" y="3597375"/>
            <a:chExt cx="393600" cy="393600"/>
          </a:xfrm>
        </p:grpSpPr>
        <p:sp>
          <p:nvSpPr>
            <p:cNvPr id="12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4" name="Google Shape;2479;p93"/>
          <p:cNvCxnSpPr/>
          <p:nvPr/>
        </p:nvCxnSpPr>
        <p:spPr>
          <a:xfrm flipH="1" flipV="1">
            <a:off x="1726921" y="2171598"/>
            <a:ext cx="2" cy="20975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480;p93"/>
          <p:cNvCxnSpPr>
            <a:stCxn id="9" idx="2"/>
            <a:endCxn id="12" idx="2"/>
          </p:cNvCxnSpPr>
          <p:nvPr/>
        </p:nvCxnSpPr>
        <p:spPr>
          <a:xfrm rot="10800000">
            <a:off x="1603698" y="2048374"/>
            <a:ext cx="61591" cy="2428295"/>
          </a:xfrm>
          <a:prstGeom prst="curvedConnector3">
            <a:avLst>
              <a:gd name="adj1" fmla="val 236613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2473;p93"/>
          <p:cNvSpPr txBox="1"/>
          <p:nvPr/>
        </p:nvSpPr>
        <p:spPr>
          <a:xfrm>
            <a:off x="566141" y="4686427"/>
            <a:ext cx="2321559" cy="60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ResNeXt</a:t>
            </a: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block: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分组卷积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2474;p93"/>
          <p:cNvSpPr/>
          <p:nvPr/>
        </p:nvSpPr>
        <p:spPr>
          <a:xfrm>
            <a:off x="5028643" y="360903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474;p93"/>
          <p:cNvSpPr/>
          <p:nvPr/>
        </p:nvSpPr>
        <p:spPr>
          <a:xfrm>
            <a:off x="5028643" y="299519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" name="Google Shape;2474;p93"/>
          <p:cNvSpPr/>
          <p:nvPr/>
        </p:nvSpPr>
        <p:spPr>
          <a:xfrm>
            <a:off x="5028643" y="2378601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, c-&gt;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4C)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8" name="Google Shape;2476;p93"/>
          <p:cNvCxnSpPr>
            <a:stCxn id="25" idx="0"/>
            <a:endCxn id="26" idx="2"/>
          </p:cNvCxnSpPr>
          <p:nvPr/>
        </p:nvCxnSpPr>
        <p:spPr>
          <a:xfrm flipV="1">
            <a:off x="577314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2476;p93"/>
          <p:cNvCxnSpPr>
            <a:stCxn id="26" idx="0"/>
            <a:endCxn id="27" idx="2"/>
          </p:cNvCxnSpPr>
          <p:nvPr/>
        </p:nvCxnSpPr>
        <p:spPr>
          <a:xfrm flipV="1">
            <a:off x="5773142" y="2819372"/>
            <a:ext cx="0" cy="17582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2474;p93"/>
          <p:cNvSpPr/>
          <p:nvPr/>
        </p:nvSpPr>
        <p:spPr>
          <a:xfrm>
            <a:off x="7428943" y="360903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4C-&gt;c)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Google Shape;2474;p93"/>
          <p:cNvSpPr/>
          <p:nvPr/>
        </p:nvSpPr>
        <p:spPr>
          <a:xfrm>
            <a:off x="7428943" y="2995196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2474;p93"/>
          <p:cNvSpPr/>
          <p:nvPr/>
        </p:nvSpPr>
        <p:spPr>
          <a:xfrm>
            <a:off x="7428943" y="2378601"/>
            <a:ext cx="1488998" cy="440771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, c-&gt;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4C)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7" name="Google Shape;2476;p93"/>
          <p:cNvCxnSpPr/>
          <p:nvPr/>
        </p:nvCxnSpPr>
        <p:spPr>
          <a:xfrm flipV="1">
            <a:off x="8173442" y="3435967"/>
            <a:ext cx="0" cy="17306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2476;p93"/>
          <p:cNvCxnSpPr/>
          <p:nvPr/>
        </p:nvCxnSpPr>
        <p:spPr>
          <a:xfrm flipV="1">
            <a:off x="8173442" y="2819372"/>
            <a:ext cx="0" cy="17582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TextBox 38"/>
          <p:cNvSpPr txBox="1"/>
          <p:nvPr/>
        </p:nvSpPr>
        <p:spPr>
          <a:xfrm>
            <a:off x="6824639" y="2872625"/>
            <a:ext cx="4235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…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oogle Shape;2488;p93"/>
          <p:cNvGrpSpPr/>
          <p:nvPr/>
        </p:nvGrpSpPr>
        <p:grpSpPr>
          <a:xfrm>
            <a:off x="6890289" y="1765033"/>
            <a:ext cx="246448" cy="246448"/>
            <a:chOff x="4843325" y="3597375"/>
            <a:chExt cx="393600" cy="393600"/>
          </a:xfrm>
        </p:grpSpPr>
        <p:sp>
          <p:nvSpPr>
            <p:cNvPr id="41" name="Google Shape;2481;p93"/>
            <p:cNvSpPr/>
            <p:nvPr/>
          </p:nvSpPr>
          <p:spPr>
            <a:xfrm>
              <a:off x="4843325" y="3597375"/>
              <a:ext cx="393600" cy="3936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Google Shape;2489;p93"/>
            <p:cNvSpPr/>
            <p:nvPr/>
          </p:nvSpPr>
          <p:spPr>
            <a:xfrm>
              <a:off x="4932725" y="3686775"/>
              <a:ext cx="214800" cy="214800"/>
            </a:xfrm>
            <a:prstGeom prst="plus">
              <a:avLst>
                <a:gd name="adj" fmla="val 3743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3" name="Google Shape;2479;p93"/>
          <p:cNvCxnSpPr>
            <a:stCxn id="27" idx="0"/>
            <a:endCxn id="41" idx="3"/>
          </p:cNvCxnSpPr>
          <p:nvPr/>
        </p:nvCxnSpPr>
        <p:spPr>
          <a:xfrm flipV="1">
            <a:off x="5773143" y="1975390"/>
            <a:ext cx="1153238" cy="40321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2479;p93"/>
          <p:cNvCxnSpPr>
            <a:stCxn id="36" idx="0"/>
            <a:endCxn id="41" idx="5"/>
          </p:cNvCxnSpPr>
          <p:nvPr/>
        </p:nvCxnSpPr>
        <p:spPr>
          <a:xfrm flipH="1" flipV="1">
            <a:off x="7100645" y="1975390"/>
            <a:ext cx="1072797" cy="40321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Google Shape;2478;p93"/>
          <p:cNvSpPr/>
          <p:nvPr/>
        </p:nvSpPr>
        <p:spPr>
          <a:xfrm>
            <a:off x="6951879" y="4415035"/>
            <a:ext cx="123268" cy="123268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Google Shape;2476;p93"/>
          <p:cNvCxnSpPr>
            <a:stCxn id="49" idx="2"/>
            <a:endCxn id="25" idx="2"/>
          </p:cNvCxnSpPr>
          <p:nvPr/>
        </p:nvCxnSpPr>
        <p:spPr>
          <a:xfrm flipH="1" flipV="1">
            <a:off x="5773142" y="4049806"/>
            <a:ext cx="1178736" cy="42686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2476;p93"/>
          <p:cNvCxnSpPr>
            <a:stCxn id="49" idx="6"/>
            <a:endCxn id="34" idx="2"/>
          </p:cNvCxnSpPr>
          <p:nvPr/>
        </p:nvCxnSpPr>
        <p:spPr>
          <a:xfrm flipV="1">
            <a:off x="7075147" y="4049806"/>
            <a:ext cx="1098296" cy="42686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2480;p93"/>
          <p:cNvCxnSpPr>
            <a:stCxn id="49" idx="3"/>
            <a:endCxn id="41" idx="2"/>
          </p:cNvCxnSpPr>
          <p:nvPr/>
        </p:nvCxnSpPr>
        <p:spPr>
          <a:xfrm rot="5400000" flipH="1">
            <a:off x="5614114" y="3164433"/>
            <a:ext cx="2631993" cy="79642"/>
          </a:xfrm>
          <a:prstGeom prst="curvedConnector4">
            <a:avLst>
              <a:gd name="adj1" fmla="val -7200"/>
              <a:gd name="adj2" fmla="val 349818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" name="Right Brace 62"/>
          <p:cNvSpPr/>
          <p:nvPr/>
        </p:nvSpPr>
        <p:spPr>
          <a:xfrm rot="16200000">
            <a:off x="6792132" y="-353440"/>
            <a:ext cx="355600" cy="3801852"/>
          </a:xfrm>
          <a:prstGeom prst="rightBrace">
            <a:avLst>
              <a:gd name="adj1" fmla="val 29762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85768" y="100776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并行通路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03609" y="3690920"/>
            <a:ext cx="737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4HWCc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22869" y="3065754"/>
            <a:ext cx="6974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9HWc</a:t>
            </a:r>
            <a:r>
              <a:rPr kumimoji="0" lang="en-US" sz="135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83283" y="2627540"/>
            <a:ext cx="7374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4HWCc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06450" y="4527847"/>
            <a:ext cx="178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FLOPs: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(8Cc + 9c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)*HWG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209189" y="4809099"/>
            <a:ext cx="19656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消耗一样</a:t>
            </a:r>
            <a:r>
              <a:rPr lang="zh-CN" altLang="en-US" sz="1500" dirty="0">
                <a:solidFill>
                  <a:prstClr val="black"/>
                </a:solidFill>
                <a:latin typeface="Calibri" panose="020F0502020204030204"/>
              </a:rPr>
              <a:t>当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9Gc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+ 8GCc </a:t>
            </a:r>
            <a:r>
              <a:rPr kumimoji="0" lang="mr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–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17C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09188" y="5327446"/>
            <a:ext cx="3334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举例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C=64, G=4, c=24;  C=64, G=32, c=4</a:t>
            </a:r>
          </a:p>
        </p:txBody>
      </p:sp>
      <p:sp>
        <p:nvSpPr>
          <p:cNvPr id="52" name="Google Shape;2473;p93"/>
          <p:cNvSpPr txBox="1"/>
          <p:nvPr/>
        </p:nvSpPr>
        <p:spPr>
          <a:xfrm>
            <a:off x="1950683" y="1653193"/>
            <a:ext cx="2746073" cy="55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使用分组卷积等价计算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39" y="5463379"/>
            <a:ext cx="355578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Xie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“Aggregated residual transformations for deep neural networks”, CVPR 2017</a:t>
            </a:r>
          </a:p>
        </p:txBody>
      </p:sp>
    </p:spTree>
    <p:extLst>
      <p:ext uri="{BB962C8B-B14F-4D97-AF65-F5344CB8AC3E}">
        <p14:creationId xmlns:p14="http://schemas.microsoft.com/office/powerpoint/2010/main" val="8977837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ResNeXt</a:t>
            </a:r>
            <a:r>
              <a:rPr lang="en-US" dirty="0"/>
              <a:t>: </a:t>
            </a:r>
            <a:r>
              <a:rPr lang="zh-CN" altLang="en-US" dirty="0"/>
              <a:t>通过增加分组数来维持计算量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1650" y="2523490"/>
          <a:ext cx="3545588" cy="14014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9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4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Model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Groups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Group width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Top-1 Error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ResNet-50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64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>
                          <a:effectLst/>
                        </a:rPr>
                        <a:t>23.9</a:t>
                      </a:r>
                      <a:endParaRPr lang="hr-HR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ResNeXt-50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23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ResNeXt-50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24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>
                          <a:effectLst/>
                        </a:rPr>
                        <a:t>22.6</a:t>
                      </a:r>
                      <a:endParaRPr lang="hr-HR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ResNeXt-50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>
                          <a:effectLst/>
                        </a:rPr>
                        <a:t>22.3</a:t>
                      </a:r>
                      <a:endParaRPr lang="hr-HR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ResNeXt-50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32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500" u="none" strike="noStrike" dirty="0">
                          <a:effectLst/>
                        </a:rPr>
                        <a:t>22.2</a:t>
                      </a:r>
                      <a:endParaRPr lang="hr-H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768850" y="2523490"/>
          <a:ext cx="3642028" cy="1400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9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Model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Groups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Group width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Top-1 Error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ResNet-101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64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 dirty="0">
                          <a:effectLst/>
                        </a:rPr>
                        <a:t>22.0</a:t>
                      </a:r>
                      <a:endParaRPr lang="is-I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ResNeXt-101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u="none" strike="noStrike">
                          <a:effectLst/>
                        </a:rPr>
                        <a:t>21.7</a:t>
                      </a:r>
                      <a:endParaRPr lang="nb-NO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ResNeXt-101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24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u="none" strike="noStrike">
                          <a:effectLst/>
                        </a:rPr>
                        <a:t>21.4</a:t>
                      </a:r>
                      <a:endParaRPr lang="nb-NO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ResNeXt-101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u="none" strike="noStrike">
                          <a:effectLst/>
                        </a:rPr>
                        <a:t>21.3</a:t>
                      </a:r>
                      <a:endParaRPr lang="nb-NO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ResNeXt-101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500" u="none" strike="noStrike">
                          <a:effectLst/>
                        </a:rPr>
                        <a:t>32</a:t>
                      </a:r>
                      <a:endParaRPr lang="is-I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500" u="none" strike="noStrike" dirty="0">
                          <a:effectLst/>
                        </a:rPr>
                        <a:t>21.2</a:t>
                      </a:r>
                      <a:endParaRPr lang="nb-NO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39" y="5463379"/>
            <a:ext cx="355578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Xie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“Aggregated residual transformations for deep neural networks”, CVPR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7845" y="4521032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增加分组数改进性能保持相同的计算量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0413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MobileNets</a:t>
            </a:r>
            <a:r>
              <a:rPr lang="en-US" dirty="0"/>
              <a:t>: </a:t>
            </a:r>
            <a:r>
              <a:rPr lang="zh-CN" altLang="en-US" dirty="0"/>
              <a:t>微型网络</a:t>
            </a:r>
            <a:r>
              <a:rPr lang="en-US" dirty="0"/>
              <a:t>(</a:t>
            </a:r>
            <a:r>
              <a:rPr lang="zh-CN" altLang="en-US" dirty="0"/>
              <a:t>用于移动设备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2474;p93"/>
          <p:cNvSpPr/>
          <p:nvPr/>
        </p:nvSpPr>
        <p:spPr>
          <a:xfrm>
            <a:off x="822737" y="3307552"/>
            <a:ext cx="1494063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2474;p93"/>
          <p:cNvSpPr/>
          <p:nvPr/>
        </p:nvSpPr>
        <p:spPr>
          <a:xfrm>
            <a:off x="822737" y="2936749"/>
            <a:ext cx="1494063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2474;p93"/>
          <p:cNvSpPr/>
          <p:nvPr/>
        </p:nvSpPr>
        <p:spPr>
          <a:xfrm>
            <a:off x="822737" y="3678355"/>
            <a:ext cx="1494063" cy="230588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46" name="Google Shape;2479;p93"/>
          <p:cNvCxnSpPr>
            <a:stCxn id="6" idx="0"/>
            <a:endCxn id="4" idx="2"/>
          </p:cNvCxnSpPr>
          <p:nvPr/>
        </p:nvCxnSpPr>
        <p:spPr>
          <a:xfrm flipV="1">
            <a:off x="1569769" y="3538140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479;p93"/>
          <p:cNvCxnSpPr>
            <a:stCxn id="4" idx="0"/>
            <a:endCxn id="5" idx="2"/>
          </p:cNvCxnSpPr>
          <p:nvPr/>
        </p:nvCxnSpPr>
        <p:spPr>
          <a:xfrm flipV="1">
            <a:off x="1569769" y="3167337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474;p93"/>
          <p:cNvSpPr/>
          <p:nvPr/>
        </p:nvSpPr>
        <p:spPr>
          <a:xfrm>
            <a:off x="5442677" y="4461952"/>
            <a:ext cx="1494063" cy="48557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C-&gt;C,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          groups=C)</a:t>
            </a:r>
          </a:p>
        </p:txBody>
      </p:sp>
      <p:sp>
        <p:nvSpPr>
          <p:cNvPr id="255" name="Google Shape;2474;p93"/>
          <p:cNvSpPr/>
          <p:nvPr/>
        </p:nvSpPr>
        <p:spPr>
          <a:xfrm>
            <a:off x="5442677" y="4091149"/>
            <a:ext cx="1494063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6" name="Google Shape;2474;p93"/>
          <p:cNvSpPr/>
          <p:nvPr/>
        </p:nvSpPr>
        <p:spPr>
          <a:xfrm>
            <a:off x="5442677" y="3720346"/>
            <a:ext cx="1494063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7" name="Google Shape;2474;p93"/>
          <p:cNvSpPr/>
          <p:nvPr/>
        </p:nvSpPr>
        <p:spPr>
          <a:xfrm>
            <a:off x="5442677" y="3349543"/>
            <a:ext cx="1494063" cy="230588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8" name="Google Shape;2474;p93"/>
          <p:cNvSpPr/>
          <p:nvPr/>
        </p:nvSpPr>
        <p:spPr>
          <a:xfrm>
            <a:off x="5442677" y="2978740"/>
            <a:ext cx="1494063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9" name="Google Shape;2474;p93"/>
          <p:cNvSpPr/>
          <p:nvPr/>
        </p:nvSpPr>
        <p:spPr>
          <a:xfrm>
            <a:off x="5442677" y="2607937"/>
            <a:ext cx="1494063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0" name="Google Shape;2479;p93"/>
          <p:cNvCxnSpPr>
            <a:stCxn id="253" idx="0"/>
            <a:endCxn id="255" idx="2"/>
          </p:cNvCxnSpPr>
          <p:nvPr/>
        </p:nvCxnSpPr>
        <p:spPr>
          <a:xfrm flipV="1">
            <a:off x="6189708" y="4321737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479;p93"/>
          <p:cNvCxnSpPr>
            <a:stCxn id="255" idx="0"/>
            <a:endCxn id="256" idx="2"/>
          </p:cNvCxnSpPr>
          <p:nvPr/>
        </p:nvCxnSpPr>
        <p:spPr>
          <a:xfrm flipV="1">
            <a:off x="6189708" y="3950934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479;p93"/>
          <p:cNvCxnSpPr>
            <a:stCxn id="256" idx="0"/>
            <a:endCxn id="257" idx="2"/>
          </p:cNvCxnSpPr>
          <p:nvPr/>
        </p:nvCxnSpPr>
        <p:spPr>
          <a:xfrm flipV="1">
            <a:off x="6189708" y="3580131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479;p93"/>
          <p:cNvCxnSpPr>
            <a:stCxn id="257" idx="0"/>
            <a:endCxn id="258" idx="2"/>
          </p:cNvCxnSpPr>
          <p:nvPr/>
        </p:nvCxnSpPr>
        <p:spPr>
          <a:xfrm flipV="1">
            <a:off x="6189708" y="3209328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479;p93"/>
          <p:cNvCxnSpPr>
            <a:stCxn id="258" idx="0"/>
            <a:endCxn id="259" idx="2"/>
          </p:cNvCxnSpPr>
          <p:nvPr/>
        </p:nvCxnSpPr>
        <p:spPr>
          <a:xfrm flipV="1">
            <a:off x="6189708" y="2838525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TextBox 274"/>
          <p:cNvSpPr txBox="1"/>
          <p:nvPr/>
        </p:nvSpPr>
        <p:spPr>
          <a:xfrm>
            <a:off x="2509842" y="3643607"/>
            <a:ext cx="742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9C</a:t>
            </a:r>
            <a:r>
              <a:rPr kumimoji="0" lang="en-US" sz="15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4695646" y="4554700"/>
            <a:ext cx="6767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9CHW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4695646" y="3314796"/>
            <a:ext cx="644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383589" y="1820632"/>
            <a:ext cx="286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标准卷积块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总开销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9C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695646" y="1820632"/>
            <a:ext cx="348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Depthwise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分离卷积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defTabSz="685800">
              <a:defRPr/>
            </a:pPr>
            <a:r>
              <a:rPr lang="zh-CN" altLang="en-US" dirty="0">
                <a:solidFill>
                  <a:prstClr val="black"/>
                </a:solidFill>
              </a:rPr>
              <a:t>总开销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(9C + 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)HW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6979920" y="4566241"/>
            <a:ext cx="19688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Depthwise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Convolution”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6979920" y="3337879"/>
            <a:ext cx="1903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“Pointwise Convolution”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0" y="5422078"/>
            <a:ext cx="434125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Howard et al, “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MobileNets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Efficient Convolutional Neural Networks for Mobile Vision Applications”, 2017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787350" y="4259677"/>
            <a:ext cx="2488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Speedup = 9C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/(9C+C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= 9C/(9+C)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=&gt; 9 (as C-&gt;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5353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MobileNets</a:t>
            </a:r>
            <a:r>
              <a:rPr lang="en-US" dirty="0"/>
              <a:t>:</a:t>
            </a:r>
            <a:r>
              <a:rPr lang="zh-CN" altLang="en-US" dirty="0"/>
              <a:t>微型网络</a:t>
            </a:r>
            <a:r>
              <a:rPr lang="en-US" altLang="zh-CN" dirty="0"/>
              <a:t>(</a:t>
            </a:r>
            <a:r>
              <a:rPr lang="zh-CN" altLang="en-US" dirty="0"/>
              <a:t>用于移动设备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8 -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3" name="Google Shape;2474;p93"/>
          <p:cNvSpPr/>
          <p:nvPr/>
        </p:nvSpPr>
        <p:spPr>
          <a:xfrm>
            <a:off x="5442677" y="4461952"/>
            <a:ext cx="1494063" cy="485579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Conv(3x3, C-&gt;C,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          groups=C)</a:t>
            </a:r>
          </a:p>
        </p:txBody>
      </p:sp>
      <p:sp>
        <p:nvSpPr>
          <p:cNvPr id="255" name="Google Shape;2474;p93"/>
          <p:cNvSpPr/>
          <p:nvPr/>
        </p:nvSpPr>
        <p:spPr>
          <a:xfrm>
            <a:off x="5442677" y="4091149"/>
            <a:ext cx="1494063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6" name="Google Shape;2474;p93"/>
          <p:cNvSpPr/>
          <p:nvPr/>
        </p:nvSpPr>
        <p:spPr>
          <a:xfrm>
            <a:off x="5442677" y="3720346"/>
            <a:ext cx="1494063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7" name="Google Shape;2474;p93"/>
          <p:cNvSpPr/>
          <p:nvPr/>
        </p:nvSpPr>
        <p:spPr>
          <a:xfrm>
            <a:off x="5442677" y="3349543"/>
            <a:ext cx="1494063" cy="230588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Conv(1x1, C-&gt;C)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8" name="Google Shape;2474;p93"/>
          <p:cNvSpPr/>
          <p:nvPr/>
        </p:nvSpPr>
        <p:spPr>
          <a:xfrm>
            <a:off x="5442677" y="2978740"/>
            <a:ext cx="1494063" cy="230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Batch Norm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9" name="Google Shape;2474;p93"/>
          <p:cNvSpPr/>
          <p:nvPr/>
        </p:nvSpPr>
        <p:spPr>
          <a:xfrm>
            <a:off x="5442677" y="2607937"/>
            <a:ext cx="1494063" cy="23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Helvetica Neue Light"/>
                <a:cs typeface="Helvetica Neue Light"/>
                <a:sym typeface="Helvetica Neue Light"/>
              </a:rPr>
              <a:t>ReLU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0" name="Google Shape;2479;p93"/>
          <p:cNvCxnSpPr>
            <a:stCxn id="253" idx="0"/>
            <a:endCxn id="255" idx="2"/>
          </p:cNvCxnSpPr>
          <p:nvPr/>
        </p:nvCxnSpPr>
        <p:spPr>
          <a:xfrm flipV="1">
            <a:off x="6189708" y="4321737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479;p93"/>
          <p:cNvCxnSpPr>
            <a:stCxn id="255" idx="0"/>
            <a:endCxn id="256" idx="2"/>
          </p:cNvCxnSpPr>
          <p:nvPr/>
        </p:nvCxnSpPr>
        <p:spPr>
          <a:xfrm flipV="1">
            <a:off x="6189708" y="3950934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479;p93"/>
          <p:cNvCxnSpPr>
            <a:stCxn id="256" idx="0"/>
            <a:endCxn id="257" idx="2"/>
          </p:cNvCxnSpPr>
          <p:nvPr/>
        </p:nvCxnSpPr>
        <p:spPr>
          <a:xfrm flipV="1">
            <a:off x="6189708" y="3580131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479;p93"/>
          <p:cNvCxnSpPr>
            <a:stCxn id="257" idx="0"/>
            <a:endCxn id="258" idx="2"/>
          </p:cNvCxnSpPr>
          <p:nvPr/>
        </p:nvCxnSpPr>
        <p:spPr>
          <a:xfrm flipV="1">
            <a:off x="6189708" y="3209328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479;p93"/>
          <p:cNvCxnSpPr>
            <a:stCxn id="258" idx="0"/>
            <a:endCxn id="259" idx="2"/>
          </p:cNvCxnSpPr>
          <p:nvPr/>
        </p:nvCxnSpPr>
        <p:spPr>
          <a:xfrm flipV="1">
            <a:off x="6189708" y="2838525"/>
            <a:ext cx="0" cy="14021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TextBox 276"/>
          <p:cNvSpPr txBox="1"/>
          <p:nvPr/>
        </p:nvSpPr>
        <p:spPr>
          <a:xfrm>
            <a:off x="4695646" y="4554700"/>
            <a:ext cx="6767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9CHW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4695646" y="3314796"/>
            <a:ext cx="644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5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695646" y="1820632"/>
            <a:ext cx="348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altLang="zh-CN" b="1" dirty="0" err="1">
                <a:solidFill>
                  <a:prstClr val="black"/>
                </a:solidFill>
              </a:rPr>
              <a:t>Depthwise</a:t>
            </a:r>
            <a:r>
              <a:rPr lang="en-US" altLang="zh-CN" b="1" dirty="0">
                <a:solidFill>
                  <a:prstClr val="black"/>
                </a:solidFill>
              </a:rPr>
              <a:t> </a:t>
            </a:r>
            <a:r>
              <a:rPr lang="zh-CN" altLang="en-US" b="1" dirty="0">
                <a:solidFill>
                  <a:prstClr val="black"/>
                </a:solidFill>
              </a:rPr>
              <a:t>分离卷积</a:t>
            </a:r>
            <a:endParaRPr lang="en-US" altLang="zh-CN" b="1" dirty="0">
              <a:solidFill>
                <a:prstClr val="black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总开销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(9C + C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)HW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6979920" y="4566241"/>
            <a:ext cx="19688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Depthwise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Convolution”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6979920" y="3337879"/>
            <a:ext cx="1903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“Pointwise Convolution”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0" y="5422078"/>
            <a:ext cx="434125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Howard et al, “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MobileNets</a:t>
            </a: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Efficient Convolutional Neural Networks for Mobile Vision Applications”, 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640" y="2599215"/>
            <a:ext cx="3849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同样相关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ShuffleNet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Zhang et al, CVPR 2018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MobileNetV2: Sandler et al, CVPR 2018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ShuffleNetV2: Ma et al, ECCV 2018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1429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7D8C-D1CA-854F-9DD1-9FA2845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5576B-B5E6-F743-866A-DD70D4F2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247562"/>
          </a:xfrm>
        </p:spPr>
        <p:txBody>
          <a:bodyPr>
            <a:normAutofit/>
          </a:bodyPr>
          <a:lstStyle/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 err="1"/>
              <a:t>Alexnet</a:t>
            </a: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altLang="zh-CN" sz="2800" dirty="0"/>
              <a:t>VGG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 err="1"/>
              <a:t>GoogleNet</a:t>
            </a: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zh-CN" altLang="en-US" sz="2800" dirty="0"/>
              <a:t>残差网络</a:t>
            </a:r>
            <a:endParaRPr lang="en-US" altLang="zh-CN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zh-CN" altLang="en-US" sz="2800" dirty="0"/>
              <a:t>网络比较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689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FE31C-7496-4740-8D7C-E15B92CB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D7D7BD-4AA9-234A-B91A-D8E712ECE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EECS 498-007 Lecture 2 - </a:t>
            </a:r>
            <a:fld id="{AC1089D3-84F4-7045-A571-C61BEF9B13BC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A66A8-55F3-1D40-BB70-A3C56EB7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981"/>
            <a:ext cx="9144000" cy="48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3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a typeface="+mj-ea"/>
              </a:rPr>
              <a:t>结束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53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下一次课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目标检测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40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Johnson NN cla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3381</TotalTime>
  <Words>7648</Words>
  <Application>Microsoft Macintosh PowerPoint</Application>
  <PresentationFormat>全屏显示(4:3)</PresentationFormat>
  <Paragraphs>2206</Paragraphs>
  <Slides>91</Slides>
  <Notes>8</Notes>
  <HiddenSlides>19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Helvetica Neue Light</vt:lpstr>
      <vt:lpstr>Office Theme</vt:lpstr>
      <vt:lpstr>JJohnson NN class</vt:lpstr>
      <vt:lpstr>计算机视觉 第09章 CNN图像分类</vt:lpstr>
      <vt:lpstr>本章内容</vt:lpstr>
      <vt:lpstr>ImageNet分类挑战</vt:lpstr>
      <vt:lpstr>ImageNet分类挑战</vt:lpstr>
      <vt:lpstr>本章内容</vt:lpstr>
      <vt:lpstr>9.1 AlexNet</vt:lpstr>
      <vt:lpstr>AlexNet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AlexNet</vt:lpstr>
      <vt:lpstr>AlexNet</vt:lpstr>
      <vt:lpstr>ImageNet分类挑战</vt:lpstr>
      <vt:lpstr>ImageNet分类挑战</vt:lpstr>
      <vt:lpstr>ZFNet: 一个大型AlexNet</vt:lpstr>
      <vt:lpstr>本章内容</vt:lpstr>
      <vt:lpstr>ImageNet分类挑战</vt:lpstr>
      <vt:lpstr>ImageNet分类挑战</vt:lpstr>
      <vt:lpstr>VGG: 更深的网络</vt:lpstr>
      <vt:lpstr>VGG:更深的网络</vt:lpstr>
      <vt:lpstr>AlexNet vs VGG-16!</vt:lpstr>
      <vt:lpstr>本章内容</vt:lpstr>
      <vt:lpstr>ImageNet分类挑战</vt:lpstr>
      <vt:lpstr>ImageNet分类挑战</vt:lpstr>
      <vt:lpstr>9.3 GoogLeNet: 聚焦在效率提升</vt:lpstr>
      <vt:lpstr>GoogLeNet: 主干</vt:lpstr>
      <vt:lpstr>GoogLeNet: 主干</vt:lpstr>
      <vt:lpstr>GoogLeNet:主干</vt:lpstr>
      <vt:lpstr>GoogLeNet: Inception模块</vt:lpstr>
      <vt:lpstr>GoogLeNet: Inception模块</vt:lpstr>
      <vt:lpstr>GoogLeNet: 全局平均池化</vt:lpstr>
      <vt:lpstr>GoogLeNet:全局平均池化</vt:lpstr>
      <vt:lpstr>GoogLeNet: 辅助分类器</vt:lpstr>
      <vt:lpstr>本章内容</vt:lpstr>
      <vt:lpstr>ImageNet分类挑战</vt:lpstr>
      <vt:lpstr>ImageNet分类挑战</vt:lpstr>
      <vt:lpstr>残差网络</vt:lpstr>
      <vt:lpstr>残差网络</vt:lpstr>
      <vt:lpstr>残差网络</vt:lpstr>
      <vt:lpstr>残差网络</vt:lpstr>
      <vt:lpstr>残差网络</vt:lpstr>
      <vt:lpstr>残差网络</vt:lpstr>
      <vt:lpstr>残差网络</vt:lpstr>
      <vt:lpstr>残差网络</vt:lpstr>
      <vt:lpstr>残差网络</vt:lpstr>
      <vt:lpstr>残差网络</vt:lpstr>
      <vt:lpstr>残差网络</vt:lpstr>
      <vt:lpstr>残差网络</vt:lpstr>
      <vt:lpstr>残差网络</vt:lpstr>
      <vt:lpstr>残差网络: 基本块</vt:lpstr>
      <vt:lpstr>残差网络: 基本块</vt:lpstr>
      <vt:lpstr>残差网络: Bottleneck 块</vt:lpstr>
      <vt:lpstr>残差网络: Bottleneck 块</vt:lpstr>
      <vt:lpstr>残差网络</vt:lpstr>
      <vt:lpstr>残差网络</vt:lpstr>
      <vt:lpstr>残差网络</vt:lpstr>
      <vt:lpstr>残差网络</vt:lpstr>
      <vt:lpstr>改进残差网络: 块设计</vt:lpstr>
      <vt:lpstr>改进残差网络: 块设计</vt:lpstr>
      <vt:lpstr>本章内容</vt:lpstr>
      <vt:lpstr>复杂度比较</vt:lpstr>
      <vt:lpstr>复杂度比较</vt:lpstr>
      <vt:lpstr>复杂度比较</vt:lpstr>
      <vt:lpstr>复杂度比较</vt:lpstr>
      <vt:lpstr>复杂度比较</vt:lpstr>
      <vt:lpstr>复杂度比较</vt:lpstr>
      <vt:lpstr>ImageNet 分类挑战</vt:lpstr>
      <vt:lpstr>ImageNet 分类挑战</vt:lpstr>
      <vt:lpstr>ImageNet 2016 获胜者: 模型集成</vt:lpstr>
      <vt:lpstr>改进 ResNets</vt:lpstr>
      <vt:lpstr>改进 ResNets: ResNeXt</vt:lpstr>
      <vt:lpstr>改进ResNets: ResNeXt</vt:lpstr>
      <vt:lpstr>改进 ResNets: ResNeXt</vt:lpstr>
      <vt:lpstr>分组卷积</vt:lpstr>
      <vt:lpstr>分组卷积</vt:lpstr>
      <vt:lpstr>分组卷积</vt:lpstr>
      <vt:lpstr>分组卷积</vt:lpstr>
      <vt:lpstr>Grouped Convolution in PyTorch</vt:lpstr>
      <vt:lpstr>改进 ResNets: ResNeXt</vt:lpstr>
      <vt:lpstr>ResNeXt: 通过增加分组数来维持计算量!</vt:lpstr>
      <vt:lpstr>MobileNets: 微型网络(用于移动设备)</vt:lpstr>
      <vt:lpstr>MobileNets:微型网络(用于移动设备)</vt:lpstr>
      <vt:lpstr>本章小结</vt:lpstr>
      <vt:lpstr>结束</vt:lpstr>
      <vt:lpstr>下一次课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parameters of image formation</dc:title>
  <dc:creator>trevor</dc:creator>
  <cp:lastModifiedBy>Microsoft Office User</cp:lastModifiedBy>
  <cp:revision>314</cp:revision>
  <dcterms:created xsi:type="dcterms:W3CDTF">2009-09-01T01:33:15Z</dcterms:created>
  <dcterms:modified xsi:type="dcterms:W3CDTF">2022-11-23T18:05:36Z</dcterms:modified>
</cp:coreProperties>
</file>